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4"/>
  </p:notesMasterIdLst>
  <p:sldIdLst>
    <p:sldId id="264" r:id="rId2"/>
    <p:sldId id="272" r:id="rId3"/>
    <p:sldId id="267" r:id="rId4"/>
    <p:sldId id="664" r:id="rId5"/>
    <p:sldId id="268" r:id="rId6"/>
    <p:sldId id="666" r:id="rId7"/>
    <p:sldId id="667" r:id="rId8"/>
    <p:sldId id="282" r:id="rId9"/>
    <p:sldId id="283" r:id="rId10"/>
    <p:sldId id="284" r:id="rId11"/>
    <p:sldId id="285" r:id="rId12"/>
    <p:sldId id="665" r:id="rId13"/>
    <p:sldId id="507" r:id="rId14"/>
    <p:sldId id="287" r:id="rId15"/>
    <p:sldId id="288" r:id="rId16"/>
    <p:sldId id="669" r:id="rId17"/>
    <p:sldId id="289" r:id="rId18"/>
    <p:sldId id="508" r:id="rId19"/>
    <p:sldId id="291" r:id="rId20"/>
    <p:sldId id="292" r:id="rId21"/>
    <p:sldId id="509" r:id="rId22"/>
    <p:sldId id="668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432FF"/>
    <a:srgbClr val="77F4F7"/>
    <a:srgbClr val="63CCCF"/>
    <a:srgbClr val="7DFDFF"/>
    <a:srgbClr val="FF7C80"/>
    <a:srgbClr val="DDDDDD"/>
    <a:srgbClr val="99FF99"/>
    <a:srgbClr val="008000"/>
    <a:srgbClr val="33CC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8"/>
    <p:restoredTop sz="94641"/>
  </p:normalViewPr>
  <p:slideViewPr>
    <p:cSldViewPr>
      <p:cViewPr varScale="1">
        <p:scale>
          <a:sx n="126" d="100"/>
          <a:sy n="126" d="100"/>
        </p:scale>
        <p:origin x="88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5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defRPr sz="12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78BD4DED-FAF2-0740-9905-B09FB5F585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1617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ＭＳ Ｐゴシック" pitchFamily="-1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itchFamily="-1" charset="0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D012E-68FD-7840-A16C-012985B62E1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7961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DC0ED1-BF42-E547-9612-193FA82113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28024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26E31-8FD8-0F44-BD84-E1168F71E82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89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A6AF1-1105-4747-B79D-831AEFE722E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253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A174F-D847-E745-B19F-735598DA828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23193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42FBC8-D4F0-394E-BC2B-D7DA7C4C6E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252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D5CFA-5332-6B41-9011-26936ECC8E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762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9E90BA-C8EE-8C44-8AE2-E933989ECDE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182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E85A3E-2DA8-A542-9E2C-DF3A30C108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14234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D415DA-7CAF-874E-92CF-D9C7E051912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8680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50943-A7D6-414E-9C50-E78B285E59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827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4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Times" pitchFamily="-1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/>
            </a:lvl1pPr>
          </a:lstStyle>
          <a:p>
            <a:pPr>
              <a:defRPr/>
            </a:pPr>
            <a:fld id="{D929D285-E957-8549-88AF-8B18A34078B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  <a:ea typeface="ＭＳ Ｐゴシック" pitchFamily="-1" charset="-128"/>
          <a:cs typeface="ＭＳ Ｐゴシック" pitchFamily="-1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  <a:ea typeface="ＭＳ Ｐゴシック" pitchFamily="-1" charset="-128"/>
          <a:cs typeface="ＭＳ Ｐゴシック" pitchFamily="-1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  <a:ea typeface="ＭＳ Ｐゴシック" pitchFamily="-1" charset="-128"/>
          <a:cs typeface="ＭＳ Ｐゴシック" pitchFamily="-1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pitchFamily="-1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pitchFamily="-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pitchFamily="-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8.png"/><Relationship Id="rId7" Type="http://schemas.openxmlformats.org/officeDocument/2006/relationships/image" Target="../media/image16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2d periodicity, </a:t>
            </a:r>
            <a:r>
              <a:rPr lang="en-US" altLang="en-US" sz="3200" i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>
                <a:ea typeface="ＭＳ Ｐゴシック" charset="-128"/>
              </a:rPr>
              <a:t>=12:1</a:t>
            </a:r>
          </a:p>
        </p:txBody>
      </p:sp>
      <p:sp>
        <p:nvSpPr>
          <p:cNvPr id="62466" name="Text Box 7"/>
          <p:cNvSpPr txBox="1">
            <a:spLocks noChangeArrowheads="1"/>
          </p:cNvSpPr>
          <p:nvPr/>
        </p:nvSpPr>
        <p:spPr bwMode="auto">
          <a:xfrm>
            <a:off x="51927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E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2467" name="Text Box 8"/>
          <p:cNvSpPr txBox="1">
            <a:spLocks noChangeArrowheads="1"/>
          </p:cNvSpPr>
          <p:nvPr/>
        </p:nvSpPr>
        <p:spPr bwMode="auto">
          <a:xfrm>
            <a:off x="5257800" y="6019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H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2468" name="Line 9"/>
          <p:cNvSpPr>
            <a:spLocks noChangeShapeType="1"/>
          </p:cNvSpPr>
          <p:nvPr/>
        </p:nvSpPr>
        <p:spPr bwMode="auto">
          <a:xfrm flipV="1">
            <a:off x="4724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2469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626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Text Box 15"/>
          <p:cNvSpPr txBox="1">
            <a:spLocks noChangeArrowheads="1"/>
          </p:cNvSpPr>
          <p:nvPr/>
        </p:nvSpPr>
        <p:spPr bwMode="auto">
          <a:xfrm>
            <a:off x="3962400" y="5638800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TM</a:t>
            </a:r>
          </a:p>
        </p:txBody>
      </p:sp>
      <p:sp>
        <p:nvSpPr>
          <p:cNvPr id="62471" name="Oval 18"/>
          <p:cNvSpPr>
            <a:spLocks noChangeArrowheads="1"/>
          </p:cNvSpPr>
          <p:nvPr/>
        </p:nvSpPr>
        <p:spPr bwMode="auto">
          <a:xfrm>
            <a:off x="2286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2" name="Oval 19"/>
          <p:cNvSpPr>
            <a:spLocks noChangeArrowheads="1"/>
          </p:cNvSpPr>
          <p:nvPr/>
        </p:nvSpPr>
        <p:spPr bwMode="auto">
          <a:xfrm>
            <a:off x="8382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3" name="Oval 20"/>
          <p:cNvSpPr>
            <a:spLocks noChangeArrowheads="1"/>
          </p:cNvSpPr>
          <p:nvPr/>
        </p:nvSpPr>
        <p:spPr bwMode="auto">
          <a:xfrm>
            <a:off x="14478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4" name="Oval 21"/>
          <p:cNvSpPr>
            <a:spLocks noChangeArrowheads="1"/>
          </p:cNvSpPr>
          <p:nvPr/>
        </p:nvSpPr>
        <p:spPr bwMode="auto">
          <a:xfrm>
            <a:off x="20574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5" name="Oval 22"/>
          <p:cNvSpPr>
            <a:spLocks noChangeArrowheads="1"/>
          </p:cNvSpPr>
          <p:nvPr/>
        </p:nvSpPr>
        <p:spPr bwMode="auto">
          <a:xfrm>
            <a:off x="26670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6" name="Oval 38"/>
          <p:cNvSpPr>
            <a:spLocks noChangeArrowheads="1"/>
          </p:cNvSpPr>
          <p:nvPr/>
        </p:nvSpPr>
        <p:spPr bwMode="auto">
          <a:xfrm>
            <a:off x="2286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7" name="Oval 39"/>
          <p:cNvSpPr>
            <a:spLocks noChangeArrowheads="1"/>
          </p:cNvSpPr>
          <p:nvPr/>
        </p:nvSpPr>
        <p:spPr bwMode="auto">
          <a:xfrm>
            <a:off x="8382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8" name="Oval 40"/>
          <p:cNvSpPr>
            <a:spLocks noChangeArrowheads="1"/>
          </p:cNvSpPr>
          <p:nvPr/>
        </p:nvSpPr>
        <p:spPr bwMode="auto">
          <a:xfrm>
            <a:off x="14478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79" name="Oval 41"/>
          <p:cNvSpPr>
            <a:spLocks noChangeArrowheads="1"/>
          </p:cNvSpPr>
          <p:nvPr/>
        </p:nvSpPr>
        <p:spPr bwMode="auto">
          <a:xfrm>
            <a:off x="20574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0" name="Oval 42"/>
          <p:cNvSpPr>
            <a:spLocks noChangeArrowheads="1"/>
          </p:cNvSpPr>
          <p:nvPr/>
        </p:nvSpPr>
        <p:spPr bwMode="auto">
          <a:xfrm>
            <a:off x="26670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1" name="Oval 43"/>
          <p:cNvSpPr>
            <a:spLocks noChangeArrowheads="1"/>
          </p:cNvSpPr>
          <p:nvPr/>
        </p:nvSpPr>
        <p:spPr bwMode="auto">
          <a:xfrm>
            <a:off x="2286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2" name="Oval 44"/>
          <p:cNvSpPr>
            <a:spLocks noChangeArrowheads="1"/>
          </p:cNvSpPr>
          <p:nvPr/>
        </p:nvSpPr>
        <p:spPr bwMode="auto">
          <a:xfrm>
            <a:off x="8382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3" name="Oval 45"/>
          <p:cNvSpPr>
            <a:spLocks noChangeArrowheads="1"/>
          </p:cNvSpPr>
          <p:nvPr/>
        </p:nvSpPr>
        <p:spPr bwMode="auto">
          <a:xfrm>
            <a:off x="14478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4" name="Oval 46"/>
          <p:cNvSpPr>
            <a:spLocks noChangeArrowheads="1"/>
          </p:cNvSpPr>
          <p:nvPr/>
        </p:nvSpPr>
        <p:spPr bwMode="auto">
          <a:xfrm>
            <a:off x="20574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5" name="Oval 47"/>
          <p:cNvSpPr>
            <a:spLocks noChangeArrowheads="1"/>
          </p:cNvSpPr>
          <p:nvPr/>
        </p:nvSpPr>
        <p:spPr bwMode="auto">
          <a:xfrm>
            <a:off x="26670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6" name="Oval 48"/>
          <p:cNvSpPr>
            <a:spLocks noChangeArrowheads="1"/>
          </p:cNvSpPr>
          <p:nvPr/>
        </p:nvSpPr>
        <p:spPr bwMode="auto">
          <a:xfrm>
            <a:off x="2286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7" name="Oval 49"/>
          <p:cNvSpPr>
            <a:spLocks noChangeArrowheads="1"/>
          </p:cNvSpPr>
          <p:nvPr/>
        </p:nvSpPr>
        <p:spPr bwMode="auto">
          <a:xfrm>
            <a:off x="8382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8" name="Oval 50"/>
          <p:cNvSpPr>
            <a:spLocks noChangeArrowheads="1"/>
          </p:cNvSpPr>
          <p:nvPr/>
        </p:nvSpPr>
        <p:spPr bwMode="auto">
          <a:xfrm>
            <a:off x="14478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89" name="Oval 51"/>
          <p:cNvSpPr>
            <a:spLocks noChangeArrowheads="1"/>
          </p:cNvSpPr>
          <p:nvPr/>
        </p:nvSpPr>
        <p:spPr bwMode="auto">
          <a:xfrm>
            <a:off x="20574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0" name="Oval 52"/>
          <p:cNvSpPr>
            <a:spLocks noChangeArrowheads="1"/>
          </p:cNvSpPr>
          <p:nvPr/>
        </p:nvSpPr>
        <p:spPr bwMode="auto">
          <a:xfrm>
            <a:off x="26670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1" name="Oval 53"/>
          <p:cNvSpPr>
            <a:spLocks noChangeArrowheads="1"/>
          </p:cNvSpPr>
          <p:nvPr/>
        </p:nvSpPr>
        <p:spPr bwMode="auto">
          <a:xfrm>
            <a:off x="2286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2" name="Oval 54"/>
          <p:cNvSpPr>
            <a:spLocks noChangeArrowheads="1"/>
          </p:cNvSpPr>
          <p:nvPr/>
        </p:nvSpPr>
        <p:spPr bwMode="auto">
          <a:xfrm>
            <a:off x="8382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3" name="Oval 55"/>
          <p:cNvSpPr>
            <a:spLocks noChangeArrowheads="1"/>
          </p:cNvSpPr>
          <p:nvPr/>
        </p:nvSpPr>
        <p:spPr bwMode="auto">
          <a:xfrm>
            <a:off x="14478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4" name="Oval 56"/>
          <p:cNvSpPr>
            <a:spLocks noChangeArrowheads="1"/>
          </p:cNvSpPr>
          <p:nvPr/>
        </p:nvSpPr>
        <p:spPr bwMode="auto">
          <a:xfrm>
            <a:off x="20574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5" name="Oval 57"/>
          <p:cNvSpPr>
            <a:spLocks noChangeArrowheads="1"/>
          </p:cNvSpPr>
          <p:nvPr/>
        </p:nvSpPr>
        <p:spPr bwMode="auto">
          <a:xfrm>
            <a:off x="26670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496" name="Line 58"/>
          <p:cNvSpPr>
            <a:spLocks noChangeShapeType="1"/>
          </p:cNvSpPr>
          <p:nvPr/>
        </p:nvSpPr>
        <p:spPr bwMode="auto">
          <a:xfrm>
            <a:off x="381000" y="9906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2497" name="Text Box 59"/>
          <p:cNvSpPr txBox="1">
            <a:spLocks noChangeArrowheads="1"/>
          </p:cNvSpPr>
          <p:nvPr/>
        </p:nvSpPr>
        <p:spPr bwMode="auto">
          <a:xfrm>
            <a:off x="533400" y="593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a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2498" name="Text Box 61"/>
          <p:cNvSpPr txBox="1">
            <a:spLocks noChangeArrowheads="1"/>
          </p:cNvSpPr>
          <p:nvPr/>
        </p:nvSpPr>
        <p:spPr bwMode="auto">
          <a:xfrm rot="-5400000">
            <a:off x="1981210" y="2553642"/>
            <a:ext cx="32480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FF0000"/>
                </a:solidFill>
              </a:rPr>
              <a:t>frequency</a:t>
            </a:r>
            <a:r>
              <a:rPr lang="en-US" altLang="en-US" sz="2000" dirty="0"/>
              <a:t> </a:t>
            </a:r>
            <a:r>
              <a:rPr lang="el-GR" altLang="en-US" sz="2000" dirty="0"/>
              <a:t>ω</a:t>
            </a:r>
            <a:r>
              <a:rPr lang="en-US" altLang="en-US" sz="2400" dirty="0"/>
              <a:t>  </a:t>
            </a:r>
            <a:r>
              <a:rPr lang="en-US" altLang="en-US" sz="2000" dirty="0"/>
              <a:t>(2πc/</a:t>
            </a:r>
            <a:r>
              <a:rPr lang="en-US" altLang="en-US" sz="2000" i="1" dirty="0"/>
              <a:t>a</a:t>
            </a:r>
            <a:r>
              <a:rPr lang="en-US" altLang="en-US" sz="2000" dirty="0"/>
              <a:t>)  = </a:t>
            </a:r>
            <a:r>
              <a:rPr lang="en-US" altLang="en-US" sz="2400" i="1" dirty="0">
                <a:solidFill>
                  <a:srgbClr val="FF0000"/>
                </a:solidFill>
              </a:rPr>
              <a:t>a</a:t>
            </a:r>
            <a:r>
              <a:rPr lang="en-US" altLang="en-US" sz="2400" dirty="0">
                <a:solidFill>
                  <a:srgbClr val="FF0000"/>
                </a:solidFill>
              </a:rPr>
              <a:t> / </a:t>
            </a:r>
            <a:r>
              <a:rPr lang="en-US" altLang="en-US" sz="2400" dirty="0" err="1">
                <a:solidFill>
                  <a:srgbClr val="FF0000"/>
                </a:solidFill>
              </a:rPr>
              <a:t>λ</a:t>
            </a:r>
            <a:endParaRPr lang="en-US" altLang="en-US" sz="2000" dirty="0"/>
          </a:p>
        </p:txBody>
      </p:sp>
      <p:sp>
        <p:nvSpPr>
          <p:cNvPr id="62499" name="Rectangle 62"/>
          <p:cNvSpPr>
            <a:spLocks noChangeArrowheads="1"/>
          </p:cNvSpPr>
          <p:nvPr/>
        </p:nvSpPr>
        <p:spPr bwMode="auto">
          <a:xfrm>
            <a:off x="1162050" y="5486400"/>
            <a:ext cx="990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500" name="AutoShape 63"/>
          <p:cNvSpPr>
            <a:spLocks noChangeArrowheads="1"/>
          </p:cNvSpPr>
          <p:nvPr/>
        </p:nvSpPr>
        <p:spPr bwMode="auto">
          <a:xfrm flipH="1">
            <a:off x="1619250" y="5486400"/>
            <a:ext cx="533400" cy="533400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2501" name="Text Box 64"/>
          <p:cNvSpPr txBox="1">
            <a:spLocks noChangeArrowheads="1"/>
          </p:cNvSpPr>
          <p:nvPr/>
        </p:nvSpPr>
        <p:spPr bwMode="auto">
          <a:xfrm>
            <a:off x="1314450" y="5884863"/>
            <a:ext cx="369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2502" name="Text Box 65"/>
          <p:cNvSpPr txBox="1">
            <a:spLocks noChangeArrowheads="1"/>
          </p:cNvSpPr>
          <p:nvPr/>
        </p:nvSpPr>
        <p:spPr bwMode="auto">
          <a:xfrm>
            <a:off x="2136775" y="57753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2503" name="Text Box 66"/>
          <p:cNvSpPr txBox="1">
            <a:spLocks noChangeArrowheads="1"/>
          </p:cNvSpPr>
          <p:nvPr/>
        </p:nvSpPr>
        <p:spPr bwMode="auto">
          <a:xfrm>
            <a:off x="2136775" y="516572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2504" name="Text Box 67"/>
          <p:cNvSpPr txBox="1">
            <a:spLocks noChangeArrowheads="1"/>
          </p:cNvSpPr>
          <p:nvPr/>
        </p:nvSpPr>
        <p:spPr bwMode="auto">
          <a:xfrm>
            <a:off x="4008438" y="4876800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2505" name="Text Box 68"/>
          <p:cNvSpPr txBox="1">
            <a:spLocks noChangeArrowheads="1"/>
          </p:cNvSpPr>
          <p:nvPr/>
        </p:nvSpPr>
        <p:spPr bwMode="auto">
          <a:xfrm>
            <a:off x="5380038" y="487997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2506" name="Text Box 69"/>
          <p:cNvSpPr txBox="1">
            <a:spLocks noChangeArrowheads="1"/>
          </p:cNvSpPr>
          <p:nvPr/>
        </p:nvSpPr>
        <p:spPr bwMode="auto">
          <a:xfrm>
            <a:off x="6675438" y="4879975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2507" name="Text Box 70"/>
          <p:cNvSpPr txBox="1">
            <a:spLocks noChangeArrowheads="1"/>
          </p:cNvSpPr>
          <p:nvPr/>
        </p:nvSpPr>
        <p:spPr bwMode="auto">
          <a:xfrm>
            <a:off x="7985125" y="48768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2508" name="Text Box 71"/>
          <p:cNvSpPr txBox="1">
            <a:spLocks noChangeArrowheads="1"/>
          </p:cNvSpPr>
          <p:nvPr/>
        </p:nvSpPr>
        <p:spPr bwMode="auto">
          <a:xfrm>
            <a:off x="152400" y="4800600"/>
            <a:ext cx="332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irreducible Brillouin zone</a:t>
            </a:r>
          </a:p>
        </p:txBody>
      </p:sp>
      <p:pic>
        <p:nvPicPr>
          <p:cNvPr id="62509" name="Picture 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1"/>
          <a:stretch>
            <a:fillRect/>
          </a:stretch>
        </p:blipFill>
        <p:spPr bwMode="auto">
          <a:xfrm>
            <a:off x="3881438" y="1065213"/>
            <a:ext cx="44386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10" name="Text Box 76"/>
          <p:cNvSpPr txBox="1">
            <a:spLocks noChangeArrowheads="1"/>
          </p:cNvSpPr>
          <p:nvPr/>
        </p:nvSpPr>
        <p:spPr bwMode="auto">
          <a:xfrm>
            <a:off x="6588125" y="5562600"/>
            <a:ext cx="15954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/>
              <a:t>n</a:t>
            </a:r>
            <a:r>
              <a:rPr lang="en-US" altLang="en-US" sz="2400"/>
              <a:t> &gt; ~1.75:1</a:t>
            </a:r>
          </a:p>
        </p:txBody>
      </p:sp>
      <p:sp>
        <p:nvSpPr>
          <p:cNvPr id="62511" name="TextBox 48"/>
          <p:cNvSpPr txBox="1">
            <a:spLocks noChangeArrowheads="1"/>
          </p:cNvSpPr>
          <p:nvPr/>
        </p:nvSpPr>
        <p:spPr bwMode="auto">
          <a:xfrm>
            <a:off x="635000" y="54102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k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ChangeArrowheads="1"/>
          </p:cNvSpPr>
          <p:nvPr/>
        </p:nvSpPr>
        <p:spPr bwMode="auto">
          <a:xfrm>
            <a:off x="1917700" y="511175"/>
            <a:ext cx="5373688" cy="379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Tunable Cavity Modes</a:t>
            </a:r>
          </a:p>
        </p:txBody>
      </p:sp>
      <p:sp>
        <p:nvSpPr>
          <p:cNvPr id="142339" name="Text Box 4"/>
          <p:cNvSpPr txBox="1">
            <a:spLocks noChangeArrowheads="1"/>
          </p:cNvSpPr>
          <p:nvPr/>
        </p:nvSpPr>
        <p:spPr bwMode="auto">
          <a:xfrm>
            <a:off x="381000" y="5181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E</a:t>
            </a:r>
            <a:r>
              <a:rPr lang="en-US" altLang="en-US" sz="2400" i="1" baseline="-25000"/>
              <a:t>z</a:t>
            </a:r>
            <a:r>
              <a:rPr lang="en-US" altLang="en-US" sz="2400"/>
              <a:t>:</a:t>
            </a:r>
          </a:p>
        </p:txBody>
      </p:sp>
      <p:pic>
        <p:nvPicPr>
          <p:cNvPr id="142340" name="Picture 5" descr="e.small.png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1" name="Picture 6" descr="ep.png 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2" name="Picture 7" descr="ep2.png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4495800"/>
            <a:ext cx="199231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143000"/>
            <a:ext cx="6985000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2344" name="Text Box 9"/>
          <p:cNvSpPr txBox="1">
            <a:spLocks noChangeArrowheads="1"/>
          </p:cNvSpPr>
          <p:nvPr/>
        </p:nvSpPr>
        <p:spPr bwMode="auto">
          <a:xfrm rot="-5400000">
            <a:off x="1835943" y="2256632"/>
            <a:ext cx="15414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600">
                <a:latin typeface="Helvetica" charset="0"/>
              </a:rPr>
              <a:t>frequency (c/a)</a:t>
            </a:r>
          </a:p>
        </p:txBody>
      </p:sp>
      <p:sp>
        <p:nvSpPr>
          <p:cNvPr id="142345" name="Text Box 10"/>
          <p:cNvSpPr txBox="1">
            <a:spLocks noChangeArrowheads="1"/>
          </p:cNvSpPr>
          <p:nvPr/>
        </p:nvSpPr>
        <p:spPr bwMode="auto">
          <a:xfrm>
            <a:off x="1892300" y="64150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monopole</a:t>
            </a:r>
          </a:p>
        </p:txBody>
      </p:sp>
      <p:sp>
        <p:nvSpPr>
          <p:cNvPr id="142346" name="Text Box 11"/>
          <p:cNvSpPr txBox="1">
            <a:spLocks noChangeArrowheads="1"/>
          </p:cNvSpPr>
          <p:nvPr/>
        </p:nvSpPr>
        <p:spPr bwMode="auto">
          <a:xfrm>
            <a:off x="5475288" y="64150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dipole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ChangeArrowheads="1"/>
          </p:cNvSpPr>
          <p:nvPr/>
        </p:nvSpPr>
        <p:spPr bwMode="auto">
          <a:xfrm>
            <a:off x="1917700" y="511175"/>
            <a:ext cx="5373688" cy="3794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3362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Tunable Cavity Modes</a:t>
            </a:r>
          </a:p>
        </p:txBody>
      </p:sp>
      <p:sp>
        <p:nvSpPr>
          <p:cNvPr id="143363" name="Text Box 4"/>
          <p:cNvSpPr txBox="1">
            <a:spLocks noChangeArrowheads="1"/>
          </p:cNvSpPr>
          <p:nvPr/>
        </p:nvSpPr>
        <p:spPr bwMode="auto">
          <a:xfrm>
            <a:off x="381000" y="5181600"/>
            <a:ext cx="53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E</a:t>
            </a:r>
            <a:r>
              <a:rPr lang="en-US" altLang="en-US" sz="2400" i="1" baseline="-25000"/>
              <a:t>z</a:t>
            </a:r>
            <a:r>
              <a:rPr lang="en-US" altLang="en-US" sz="2400"/>
              <a:t>:</a:t>
            </a:r>
          </a:p>
        </p:txBody>
      </p:sp>
      <p:sp>
        <p:nvSpPr>
          <p:cNvPr id="143364" name="Rectangle 5"/>
          <p:cNvSpPr>
            <a:spLocks noChangeArrowheads="1"/>
          </p:cNvSpPr>
          <p:nvPr/>
        </p:nvSpPr>
        <p:spPr bwMode="auto">
          <a:xfrm>
            <a:off x="1066800" y="990600"/>
            <a:ext cx="7010400" cy="2971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pic>
        <p:nvPicPr>
          <p:cNvPr id="143365" name="Picture 6" descr="e.k03.b01.z.tm.png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0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6" name="Picture 7" descr="e.k02.b02.z.tm.png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600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67" name="Picture 8" descr=" e.rot.png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8" name="Text Box 9"/>
          <p:cNvSpPr txBox="1">
            <a:spLocks noChangeArrowheads="1"/>
          </p:cNvSpPr>
          <p:nvPr/>
        </p:nvSpPr>
        <p:spPr bwMode="auto">
          <a:xfrm>
            <a:off x="1524000" y="1143000"/>
            <a:ext cx="18002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band #1 at M</a:t>
            </a:r>
          </a:p>
        </p:txBody>
      </p:sp>
      <p:sp>
        <p:nvSpPr>
          <p:cNvPr id="143369" name="Text Box 10"/>
          <p:cNvSpPr txBox="1">
            <a:spLocks noChangeArrowheads="1"/>
          </p:cNvSpPr>
          <p:nvPr/>
        </p:nvSpPr>
        <p:spPr bwMode="auto">
          <a:xfrm>
            <a:off x="4981575" y="1143000"/>
            <a:ext cx="19700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band #2 at X</a:t>
            </a:r>
            <a:r>
              <a:rPr lang="ja-JP" altLang="en-US" sz="2400"/>
              <a:t>’</a:t>
            </a:r>
            <a:r>
              <a:rPr lang="en-US" altLang="ja-JP" sz="2400"/>
              <a:t>s</a:t>
            </a:r>
            <a:endParaRPr lang="en-US" altLang="en-US" sz="2400"/>
          </a:p>
        </p:txBody>
      </p:sp>
      <p:pic>
        <p:nvPicPr>
          <p:cNvPr id="143370" name="Picture 11" descr="e.small.png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1" name="Picture 12" descr="ep.png 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495800"/>
            <a:ext cx="19812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72" name="Picture 13" descr="ep2.png           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4495800"/>
            <a:ext cx="1992313" cy="199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73" name="Freeform 14"/>
          <p:cNvSpPr>
            <a:spLocks/>
          </p:cNvSpPr>
          <p:nvPr/>
        </p:nvSpPr>
        <p:spPr bwMode="auto">
          <a:xfrm>
            <a:off x="7848600" y="2971800"/>
            <a:ext cx="671513" cy="2552700"/>
          </a:xfrm>
          <a:custGeom>
            <a:avLst/>
            <a:gdLst>
              <a:gd name="T0" fmla="*/ 2147483646 w 423"/>
              <a:gd name="T1" fmla="*/ 0 h 1608"/>
              <a:gd name="T2" fmla="*/ 2147483646 w 423"/>
              <a:gd name="T3" fmla="*/ 2147483646 h 1608"/>
              <a:gd name="T4" fmla="*/ 2147483646 w 423"/>
              <a:gd name="T5" fmla="*/ 2147483646 h 1608"/>
              <a:gd name="T6" fmla="*/ 2147483646 w 423"/>
              <a:gd name="T7" fmla="*/ 2147483646 h 1608"/>
              <a:gd name="T8" fmla="*/ 0 w 423"/>
              <a:gd name="T9" fmla="*/ 2147483646 h 1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3"/>
              <a:gd name="T16" fmla="*/ 0 h 1608"/>
              <a:gd name="T17" fmla="*/ 423 w 423"/>
              <a:gd name="T18" fmla="*/ 1608 h 1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3" h="1608">
                <a:moveTo>
                  <a:pt x="96" y="0"/>
                </a:moveTo>
                <a:cubicBezTo>
                  <a:pt x="220" y="264"/>
                  <a:pt x="344" y="528"/>
                  <a:pt x="384" y="768"/>
                </a:cubicBezTo>
                <a:cubicBezTo>
                  <a:pt x="423" y="1007"/>
                  <a:pt x="384" y="1303"/>
                  <a:pt x="336" y="1440"/>
                </a:cubicBezTo>
                <a:cubicBezTo>
                  <a:pt x="287" y="1576"/>
                  <a:pt x="152" y="1560"/>
                  <a:pt x="96" y="1584"/>
                </a:cubicBezTo>
                <a:cubicBezTo>
                  <a:pt x="40" y="1608"/>
                  <a:pt x="20" y="1596"/>
                  <a:pt x="0" y="1584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4" name="Text Box 15"/>
          <p:cNvSpPr txBox="1">
            <a:spLocks noChangeArrowheads="1"/>
          </p:cNvSpPr>
          <p:nvPr/>
        </p:nvSpPr>
        <p:spPr bwMode="auto">
          <a:xfrm rot="5400000">
            <a:off x="6770687" y="3892551"/>
            <a:ext cx="3825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multiply by</a:t>
            </a:r>
            <a:r>
              <a:rPr lang="en-US" altLang="en-US" sz="2400">
                <a:solidFill>
                  <a:schemeClr val="accent2"/>
                </a:solidFill>
              </a:rPr>
              <a:t> exponential decay</a:t>
            </a:r>
          </a:p>
        </p:txBody>
      </p:sp>
      <p:sp>
        <p:nvSpPr>
          <p:cNvPr id="143375" name="Freeform 16"/>
          <p:cNvSpPr>
            <a:spLocks/>
          </p:cNvSpPr>
          <p:nvPr/>
        </p:nvSpPr>
        <p:spPr bwMode="auto">
          <a:xfrm>
            <a:off x="3352800" y="2819400"/>
            <a:ext cx="671513" cy="2552700"/>
          </a:xfrm>
          <a:custGeom>
            <a:avLst/>
            <a:gdLst>
              <a:gd name="T0" fmla="*/ 2147483646 w 423"/>
              <a:gd name="T1" fmla="*/ 0 h 1608"/>
              <a:gd name="T2" fmla="*/ 2147483646 w 423"/>
              <a:gd name="T3" fmla="*/ 2147483646 h 1608"/>
              <a:gd name="T4" fmla="*/ 2147483646 w 423"/>
              <a:gd name="T5" fmla="*/ 2147483646 h 1608"/>
              <a:gd name="T6" fmla="*/ 2147483646 w 423"/>
              <a:gd name="T7" fmla="*/ 2147483646 h 1608"/>
              <a:gd name="T8" fmla="*/ 0 w 423"/>
              <a:gd name="T9" fmla="*/ 2147483646 h 1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23"/>
              <a:gd name="T16" fmla="*/ 0 h 1608"/>
              <a:gd name="T17" fmla="*/ 423 w 423"/>
              <a:gd name="T18" fmla="*/ 1608 h 1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23" h="1608">
                <a:moveTo>
                  <a:pt x="96" y="0"/>
                </a:moveTo>
                <a:cubicBezTo>
                  <a:pt x="220" y="264"/>
                  <a:pt x="344" y="528"/>
                  <a:pt x="384" y="768"/>
                </a:cubicBezTo>
                <a:cubicBezTo>
                  <a:pt x="423" y="1007"/>
                  <a:pt x="384" y="1303"/>
                  <a:pt x="336" y="1440"/>
                </a:cubicBezTo>
                <a:cubicBezTo>
                  <a:pt x="287" y="1576"/>
                  <a:pt x="152" y="1560"/>
                  <a:pt x="96" y="1584"/>
                </a:cubicBezTo>
                <a:cubicBezTo>
                  <a:pt x="40" y="1608"/>
                  <a:pt x="20" y="1596"/>
                  <a:pt x="0" y="1584"/>
                </a:cubicBezTo>
              </a:path>
            </a:pathLst>
          </a:custGeom>
          <a:noFill/>
          <a:ln w="19050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3376" name="Text Box 17"/>
          <p:cNvSpPr txBox="1">
            <a:spLocks noChangeArrowheads="1"/>
          </p:cNvSpPr>
          <p:nvPr/>
        </p:nvSpPr>
        <p:spPr bwMode="auto">
          <a:xfrm>
            <a:off x="1892300" y="6415088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monopole</a:t>
            </a:r>
          </a:p>
        </p:txBody>
      </p:sp>
      <p:sp>
        <p:nvSpPr>
          <p:cNvPr id="143377" name="Text Box 18"/>
          <p:cNvSpPr txBox="1">
            <a:spLocks noChangeArrowheads="1"/>
          </p:cNvSpPr>
          <p:nvPr/>
        </p:nvSpPr>
        <p:spPr bwMode="auto">
          <a:xfrm>
            <a:off x="5475288" y="6415088"/>
            <a:ext cx="755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dipole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8116B-5A43-FA40-86E1-C65A9FFB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0320"/>
            <a:ext cx="7772400" cy="1143000"/>
          </a:xfrm>
        </p:spPr>
        <p:txBody>
          <a:bodyPr/>
          <a:lstStyle/>
          <a:p>
            <a:r>
              <a:rPr lang="en-US" dirty="0"/>
              <a:t>Other defects = other C</a:t>
            </a:r>
            <a:r>
              <a:rPr lang="en-US" baseline="-25000" dirty="0"/>
              <a:t>4v</a:t>
            </a:r>
            <a:r>
              <a:rPr lang="en-US" dirty="0"/>
              <a:t> irreps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60BE9E3-60D7-EF47-B5F9-DE6017B71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113961"/>
              </p:ext>
            </p:extLst>
          </p:nvPr>
        </p:nvGraphicFramePr>
        <p:xfrm>
          <a:off x="304800" y="1143000"/>
          <a:ext cx="3067668" cy="14630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1278">
                  <a:extLst>
                    <a:ext uri="{9D8B030D-6E8A-4147-A177-3AD203B41FA5}">
                      <a16:colId xmlns:a16="http://schemas.microsoft.com/office/drawing/2014/main" val="1872585837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1175783703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1003987372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1509540664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2300750765"/>
                    </a:ext>
                  </a:extLst>
                </a:gridCol>
                <a:gridCol w="511278">
                  <a:extLst>
                    <a:ext uri="{9D8B030D-6E8A-4147-A177-3AD203B41FA5}">
                      <a16:colId xmlns:a16="http://schemas.microsoft.com/office/drawing/2014/main" val="762691501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r" fontAlgn="b"/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E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2C₄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C₂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500" u="none" strike="noStrike" dirty="0">
                          <a:effectLst/>
                        </a:rPr>
                        <a:t>2σ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l-GR" sz="1500" u="none" strike="noStrike" dirty="0">
                          <a:effectLst/>
                        </a:rPr>
                        <a:t>2σ′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9791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 dirty="0">
                          <a:effectLst/>
                        </a:rPr>
                        <a:t>Γ₁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2245606945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>
                          <a:effectLst/>
                        </a:rPr>
                        <a:t>Γ₂</a:t>
                      </a:r>
                      <a:endParaRPr lang="el-GR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118780781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 dirty="0">
                          <a:effectLst/>
                        </a:rPr>
                        <a:t>Γ₃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43885640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 dirty="0">
                          <a:effectLst/>
                        </a:rPr>
                        <a:t>Γ₄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-1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-1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388911797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r" fontAlgn="b"/>
                      <a:r>
                        <a:rPr lang="el-GR" sz="1500" u="none" strike="noStrike" dirty="0">
                          <a:effectLst/>
                        </a:rPr>
                        <a:t>Γ₅</a:t>
                      </a:r>
                      <a:endParaRPr lang="el-GR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>
                    <a:solidFill>
                      <a:schemeClr val="accent3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-2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>
                          <a:effectLst/>
                        </a:rPr>
                        <a:t>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u="none" strike="noStrike" dirty="0">
                          <a:effectLst/>
                        </a:rPr>
                        <a:t>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5900" marR="5900" marT="5900" marB="0" anchor="b"/>
                </a:tc>
                <a:extLst>
                  <a:ext uri="{0D108BD9-81ED-4DB2-BD59-A6C34878D82A}">
                    <a16:rowId xmlns:a16="http://schemas.microsoft.com/office/drawing/2014/main" val="336815371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D591944-8EAD-2E48-9780-048AE3FCE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717" y="1163319"/>
            <a:ext cx="1713773" cy="17988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D6D0C-0843-D241-BEB1-A6B744DEA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5415" y="1163320"/>
            <a:ext cx="1663700" cy="17988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D3B0C-D06E-CA45-A325-479216363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3124200"/>
            <a:ext cx="1788459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5A5690-156F-CE49-812C-38BEC89F39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648200"/>
            <a:ext cx="1807080" cy="1905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FDDDCE-C593-D54B-AEF8-D6C0DACD0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1240" y="3157723"/>
            <a:ext cx="1788587" cy="18948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7B9F45-D958-8746-8787-9E28DA5AF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3" y="5151622"/>
            <a:ext cx="3429000" cy="1690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D4AC05-1B89-3B42-8292-744FDA351192}"/>
              </a:ext>
            </a:extLst>
          </p:cNvPr>
          <p:cNvSpPr txBox="1"/>
          <p:nvPr/>
        </p:nvSpPr>
        <p:spPr>
          <a:xfrm>
            <a:off x="4011765" y="1732206"/>
            <a:ext cx="57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/>
              <a:t>Γ</a:t>
            </a:r>
            <a:r>
              <a:rPr lang="en-US" sz="3200" baseline="-25000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8C1AD8-120C-0E43-B190-E7B8D21BACD1}"/>
              </a:ext>
            </a:extLst>
          </p:cNvPr>
          <p:cNvSpPr txBox="1"/>
          <p:nvPr/>
        </p:nvSpPr>
        <p:spPr>
          <a:xfrm>
            <a:off x="968877" y="4998720"/>
            <a:ext cx="57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/>
              <a:t>Γ</a:t>
            </a:r>
            <a:r>
              <a:rPr lang="en-US" sz="3200" baseline="-25000" dirty="0"/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27BE8E-3BF9-3543-876B-BE64926D8769}"/>
              </a:ext>
            </a:extLst>
          </p:cNvPr>
          <p:cNvSpPr txBox="1"/>
          <p:nvPr/>
        </p:nvSpPr>
        <p:spPr>
          <a:xfrm>
            <a:off x="2980245" y="3962400"/>
            <a:ext cx="570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/>
              <a:t>Γ</a:t>
            </a:r>
            <a:r>
              <a:rPr lang="en-US" sz="3200" baseline="-25000" dirty="0"/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D30BFB-A01F-FC4A-855C-C35B51137600}"/>
              </a:ext>
            </a:extLst>
          </p:cNvPr>
          <p:cNvSpPr txBox="1"/>
          <p:nvPr/>
        </p:nvSpPr>
        <p:spPr>
          <a:xfrm>
            <a:off x="5847057" y="3624694"/>
            <a:ext cx="11448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l-GR" sz="3200" dirty="0"/>
              <a:t>Γ</a:t>
            </a:r>
            <a:r>
              <a:rPr lang="en-US" sz="3200" baseline="-25000" dirty="0"/>
              <a:t>5</a:t>
            </a:r>
          </a:p>
          <a:p>
            <a:pPr algn="ctr"/>
            <a:r>
              <a:rPr lang="en-US" sz="1600" dirty="0"/>
              <a:t>(doubly</a:t>
            </a:r>
          </a:p>
          <a:p>
            <a:pPr algn="ctr"/>
            <a:r>
              <a:rPr lang="en-US" sz="1600" dirty="0"/>
              <a:t>degenerate)</a:t>
            </a:r>
          </a:p>
        </p:txBody>
      </p:sp>
    </p:spTree>
    <p:extLst>
      <p:ext uri="{BB962C8B-B14F-4D97-AF65-F5344CB8AC3E}">
        <p14:creationId xmlns:p14="http://schemas.microsoft.com/office/powerpoint/2010/main" val="228931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Rectangle 2"/>
          <p:cNvSpPr>
            <a:spLocks noChangeArrowheads="1"/>
          </p:cNvSpPr>
          <p:nvPr/>
        </p:nvSpPr>
        <p:spPr bwMode="auto">
          <a:xfrm>
            <a:off x="4495800" y="1905000"/>
            <a:ext cx="4114800" cy="3962400"/>
          </a:xfrm>
          <a:prstGeom prst="rect">
            <a:avLst/>
          </a:prstGeom>
          <a:solidFill>
            <a:srgbClr val="FFFF99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438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Intentional </a:t>
            </a:r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defects</a:t>
            </a:r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”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 are good</a:t>
            </a:r>
            <a:endParaRPr lang="en-US" altLang="en-US">
              <a:ea typeface="ＭＳ Ｐゴシック" charset="-128"/>
            </a:endParaRPr>
          </a:p>
        </p:txBody>
      </p:sp>
      <p:pic>
        <p:nvPicPr>
          <p:cNvPr id="14438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1" r="17685" b="18556"/>
          <a:stretch>
            <a:fillRect/>
          </a:stretch>
        </p:blipFill>
        <p:spPr bwMode="auto">
          <a:xfrm>
            <a:off x="685800" y="2949575"/>
            <a:ext cx="3398838" cy="270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8" name="Rectangle 5"/>
          <p:cNvSpPr>
            <a:spLocks noChangeArrowheads="1"/>
          </p:cNvSpPr>
          <p:nvPr/>
        </p:nvSpPr>
        <p:spPr bwMode="auto">
          <a:xfrm>
            <a:off x="1143000" y="2133600"/>
            <a:ext cx="2374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microcavities</a:t>
            </a:r>
          </a:p>
        </p:txBody>
      </p:sp>
      <p:pic>
        <p:nvPicPr>
          <p:cNvPr id="14438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911475"/>
            <a:ext cx="24638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90" name="Rectangle 7"/>
          <p:cNvSpPr>
            <a:spLocks noChangeArrowheads="1"/>
          </p:cNvSpPr>
          <p:nvPr/>
        </p:nvSpPr>
        <p:spPr bwMode="auto">
          <a:xfrm>
            <a:off x="4800600" y="2147888"/>
            <a:ext cx="3719513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chemeClr val="accent2"/>
                </a:solidFill>
              </a:rPr>
              <a:t>waveguides</a:t>
            </a:r>
            <a:r>
              <a:rPr lang="en-US" altLang="en-US"/>
              <a:t> (</a:t>
            </a:r>
            <a:r>
              <a:rPr lang="ja-JP" altLang="en-US"/>
              <a:t>“</a:t>
            </a:r>
            <a:r>
              <a:rPr lang="en-US" altLang="ja-JP"/>
              <a:t>wires</a:t>
            </a:r>
            <a:r>
              <a:rPr lang="ja-JP" altLang="en-US"/>
              <a:t>”</a:t>
            </a:r>
            <a:r>
              <a:rPr lang="en-US" altLang="ja-JP"/>
              <a:t>)</a:t>
            </a:r>
            <a:endParaRPr lang="en-US" altLang="en-US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Projected Band Diagrams</a:t>
            </a:r>
          </a:p>
        </p:txBody>
      </p:sp>
      <p:grpSp>
        <p:nvGrpSpPr>
          <p:cNvPr id="145410" name="Group 3"/>
          <p:cNvGrpSpPr>
            <a:grpSpLocks/>
          </p:cNvGrpSpPr>
          <p:nvPr/>
        </p:nvGrpSpPr>
        <p:grpSpPr bwMode="auto">
          <a:xfrm>
            <a:off x="533400" y="1981200"/>
            <a:ext cx="3886200" cy="2971800"/>
            <a:chOff x="336" y="1392"/>
            <a:chExt cx="2448" cy="1872"/>
          </a:xfrm>
        </p:grpSpPr>
        <p:sp>
          <p:nvSpPr>
            <p:cNvPr id="145449" name="Oval 4"/>
            <p:cNvSpPr>
              <a:spLocks noChangeArrowheads="1"/>
            </p:cNvSpPr>
            <p:nvPr/>
          </p:nvSpPr>
          <p:spPr bwMode="auto">
            <a:xfrm>
              <a:off x="336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0" name="Oval 5"/>
            <p:cNvSpPr>
              <a:spLocks noChangeArrowheads="1"/>
            </p:cNvSpPr>
            <p:nvPr/>
          </p:nvSpPr>
          <p:spPr bwMode="auto">
            <a:xfrm>
              <a:off x="624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1" name="Oval 6"/>
            <p:cNvSpPr>
              <a:spLocks noChangeArrowheads="1"/>
            </p:cNvSpPr>
            <p:nvPr/>
          </p:nvSpPr>
          <p:spPr bwMode="auto">
            <a:xfrm>
              <a:off x="912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2" name="Oval 7"/>
            <p:cNvSpPr>
              <a:spLocks noChangeArrowheads="1"/>
            </p:cNvSpPr>
            <p:nvPr/>
          </p:nvSpPr>
          <p:spPr bwMode="auto">
            <a:xfrm>
              <a:off x="1200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3" name="Oval 8"/>
            <p:cNvSpPr>
              <a:spLocks noChangeArrowheads="1"/>
            </p:cNvSpPr>
            <p:nvPr/>
          </p:nvSpPr>
          <p:spPr bwMode="auto">
            <a:xfrm>
              <a:off x="1488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4" name="Oval 9"/>
            <p:cNvSpPr>
              <a:spLocks noChangeArrowheads="1"/>
            </p:cNvSpPr>
            <p:nvPr/>
          </p:nvSpPr>
          <p:spPr bwMode="auto">
            <a:xfrm>
              <a:off x="1776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5" name="Oval 10"/>
            <p:cNvSpPr>
              <a:spLocks noChangeArrowheads="1"/>
            </p:cNvSpPr>
            <p:nvPr/>
          </p:nvSpPr>
          <p:spPr bwMode="auto">
            <a:xfrm>
              <a:off x="2064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6" name="Oval 11"/>
            <p:cNvSpPr>
              <a:spLocks noChangeArrowheads="1"/>
            </p:cNvSpPr>
            <p:nvPr/>
          </p:nvSpPr>
          <p:spPr bwMode="auto">
            <a:xfrm>
              <a:off x="2352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7" name="Oval 12"/>
            <p:cNvSpPr>
              <a:spLocks noChangeArrowheads="1"/>
            </p:cNvSpPr>
            <p:nvPr/>
          </p:nvSpPr>
          <p:spPr bwMode="auto">
            <a:xfrm>
              <a:off x="2640" y="139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8" name="Oval 13"/>
            <p:cNvSpPr>
              <a:spLocks noChangeArrowheads="1"/>
            </p:cNvSpPr>
            <p:nvPr/>
          </p:nvSpPr>
          <p:spPr bwMode="auto">
            <a:xfrm>
              <a:off x="336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59" name="Oval 14"/>
            <p:cNvSpPr>
              <a:spLocks noChangeArrowheads="1"/>
            </p:cNvSpPr>
            <p:nvPr/>
          </p:nvSpPr>
          <p:spPr bwMode="auto">
            <a:xfrm>
              <a:off x="624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0" name="Oval 15"/>
            <p:cNvSpPr>
              <a:spLocks noChangeArrowheads="1"/>
            </p:cNvSpPr>
            <p:nvPr/>
          </p:nvSpPr>
          <p:spPr bwMode="auto">
            <a:xfrm>
              <a:off x="912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1" name="Oval 16"/>
            <p:cNvSpPr>
              <a:spLocks noChangeArrowheads="1"/>
            </p:cNvSpPr>
            <p:nvPr/>
          </p:nvSpPr>
          <p:spPr bwMode="auto">
            <a:xfrm>
              <a:off x="1200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2" name="Oval 17"/>
            <p:cNvSpPr>
              <a:spLocks noChangeArrowheads="1"/>
            </p:cNvSpPr>
            <p:nvPr/>
          </p:nvSpPr>
          <p:spPr bwMode="auto">
            <a:xfrm>
              <a:off x="1488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3" name="Oval 18"/>
            <p:cNvSpPr>
              <a:spLocks noChangeArrowheads="1"/>
            </p:cNvSpPr>
            <p:nvPr/>
          </p:nvSpPr>
          <p:spPr bwMode="auto">
            <a:xfrm>
              <a:off x="1776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4" name="Oval 19"/>
            <p:cNvSpPr>
              <a:spLocks noChangeArrowheads="1"/>
            </p:cNvSpPr>
            <p:nvPr/>
          </p:nvSpPr>
          <p:spPr bwMode="auto">
            <a:xfrm>
              <a:off x="2064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5" name="Oval 20"/>
            <p:cNvSpPr>
              <a:spLocks noChangeArrowheads="1"/>
            </p:cNvSpPr>
            <p:nvPr/>
          </p:nvSpPr>
          <p:spPr bwMode="auto">
            <a:xfrm>
              <a:off x="2352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6" name="Oval 21"/>
            <p:cNvSpPr>
              <a:spLocks noChangeArrowheads="1"/>
            </p:cNvSpPr>
            <p:nvPr/>
          </p:nvSpPr>
          <p:spPr bwMode="auto">
            <a:xfrm>
              <a:off x="2640" y="168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7" name="Oval 22"/>
            <p:cNvSpPr>
              <a:spLocks noChangeArrowheads="1"/>
            </p:cNvSpPr>
            <p:nvPr/>
          </p:nvSpPr>
          <p:spPr bwMode="auto">
            <a:xfrm>
              <a:off x="336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8" name="Oval 23"/>
            <p:cNvSpPr>
              <a:spLocks noChangeArrowheads="1"/>
            </p:cNvSpPr>
            <p:nvPr/>
          </p:nvSpPr>
          <p:spPr bwMode="auto">
            <a:xfrm>
              <a:off x="624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69" name="Oval 24"/>
            <p:cNvSpPr>
              <a:spLocks noChangeArrowheads="1"/>
            </p:cNvSpPr>
            <p:nvPr/>
          </p:nvSpPr>
          <p:spPr bwMode="auto">
            <a:xfrm>
              <a:off x="912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0" name="Oval 25"/>
            <p:cNvSpPr>
              <a:spLocks noChangeArrowheads="1"/>
            </p:cNvSpPr>
            <p:nvPr/>
          </p:nvSpPr>
          <p:spPr bwMode="auto">
            <a:xfrm>
              <a:off x="1200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1" name="Oval 26"/>
            <p:cNvSpPr>
              <a:spLocks noChangeArrowheads="1"/>
            </p:cNvSpPr>
            <p:nvPr/>
          </p:nvSpPr>
          <p:spPr bwMode="auto">
            <a:xfrm>
              <a:off x="1488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2" name="Oval 27"/>
            <p:cNvSpPr>
              <a:spLocks noChangeArrowheads="1"/>
            </p:cNvSpPr>
            <p:nvPr/>
          </p:nvSpPr>
          <p:spPr bwMode="auto">
            <a:xfrm>
              <a:off x="1776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3" name="Oval 28"/>
            <p:cNvSpPr>
              <a:spLocks noChangeArrowheads="1"/>
            </p:cNvSpPr>
            <p:nvPr/>
          </p:nvSpPr>
          <p:spPr bwMode="auto">
            <a:xfrm>
              <a:off x="2064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4" name="Oval 29"/>
            <p:cNvSpPr>
              <a:spLocks noChangeArrowheads="1"/>
            </p:cNvSpPr>
            <p:nvPr/>
          </p:nvSpPr>
          <p:spPr bwMode="auto">
            <a:xfrm>
              <a:off x="2352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5" name="Oval 30"/>
            <p:cNvSpPr>
              <a:spLocks noChangeArrowheads="1"/>
            </p:cNvSpPr>
            <p:nvPr/>
          </p:nvSpPr>
          <p:spPr bwMode="auto">
            <a:xfrm>
              <a:off x="2640" y="1968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6" name="Oval 31"/>
            <p:cNvSpPr>
              <a:spLocks noChangeArrowheads="1"/>
            </p:cNvSpPr>
            <p:nvPr/>
          </p:nvSpPr>
          <p:spPr bwMode="auto">
            <a:xfrm>
              <a:off x="336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7" name="Oval 32"/>
            <p:cNvSpPr>
              <a:spLocks noChangeArrowheads="1"/>
            </p:cNvSpPr>
            <p:nvPr/>
          </p:nvSpPr>
          <p:spPr bwMode="auto">
            <a:xfrm>
              <a:off x="624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8" name="Oval 33"/>
            <p:cNvSpPr>
              <a:spLocks noChangeArrowheads="1"/>
            </p:cNvSpPr>
            <p:nvPr/>
          </p:nvSpPr>
          <p:spPr bwMode="auto">
            <a:xfrm>
              <a:off x="912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79" name="Oval 34"/>
            <p:cNvSpPr>
              <a:spLocks noChangeArrowheads="1"/>
            </p:cNvSpPr>
            <p:nvPr/>
          </p:nvSpPr>
          <p:spPr bwMode="auto">
            <a:xfrm>
              <a:off x="1200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0" name="Oval 35"/>
            <p:cNvSpPr>
              <a:spLocks noChangeArrowheads="1"/>
            </p:cNvSpPr>
            <p:nvPr/>
          </p:nvSpPr>
          <p:spPr bwMode="auto">
            <a:xfrm>
              <a:off x="1488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1" name="Oval 36"/>
            <p:cNvSpPr>
              <a:spLocks noChangeArrowheads="1"/>
            </p:cNvSpPr>
            <p:nvPr/>
          </p:nvSpPr>
          <p:spPr bwMode="auto">
            <a:xfrm>
              <a:off x="1776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2" name="Oval 37"/>
            <p:cNvSpPr>
              <a:spLocks noChangeArrowheads="1"/>
            </p:cNvSpPr>
            <p:nvPr/>
          </p:nvSpPr>
          <p:spPr bwMode="auto">
            <a:xfrm>
              <a:off x="2064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3" name="Oval 38"/>
            <p:cNvSpPr>
              <a:spLocks noChangeArrowheads="1"/>
            </p:cNvSpPr>
            <p:nvPr/>
          </p:nvSpPr>
          <p:spPr bwMode="auto">
            <a:xfrm>
              <a:off x="2352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4" name="Oval 39"/>
            <p:cNvSpPr>
              <a:spLocks noChangeArrowheads="1"/>
            </p:cNvSpPr>
            <p:nvPr/>
          </p:nvSpPr>
          <p:spPr bwMode="auto">
            <a:xfrm>
              <a:off x="2640" y="2544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5" name="Oval 40"/>
            <p:cNvSpPr>
              <a:spLocks noChangeArrowheads="1"/>
            </p:cNvSpPr>
            <p:nvPr/>
          </p:nvSpPr>
          <p:spPr bwMode="auto">
            <a:xfrm>
              <a:off x="336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6" name="Oval 41"/>
            <p:cNvSpPr>
              <a:spLocks noChangeArrowheads="1"/>
            </p:cNvSpPr>
            <p:nvPr/>
          </p:nvSpPr>
          <p:spPr bwMode="auto">
            <a:xfrm>
              <a:off x="624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7" name="Oval 42"/>
            <p:cNvSpPr>
              <a:spLocks noChangeArrowheads="1"/>
            </p:cNvSpPr>
            <p:nvPr/>
          </p:nvSpPr>
          <p:spPr bwMode="auto">
            <a:xfrm>
              <a:off x="912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8" name="Oval 43"/>
            <p:cNvSpPr>
              <a:spLocks noChangeArrowheads="1"/>
            </p:cNvSpPr>
            <p:nvPr/>
          </p:nvSpPr>
          <p:spPr bwMode="auto">
            <a:xfrm>
              <a:off x="1200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89" name="Oval 44"/>
            <p:cNvSpPr>
              <a:spLocks noChangeArrowheads="1"/>
            </p:cNvSpPr>
            <p:nvPr/>
          </p:nvSpPr>
          <p:spPr bwMode="auto">
            <a:xfrm>
              <a:off x="1488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0" name="Oval 45"/>
            <p:cNvSpPr>
              <a:spLocks noChangeArrowheads="1"/>
            </p:cNvSpPr>
            <p:nvPr/>
          </p:nvSpPr>
          <p:spPr bwMode="auto">
            <a:xfrm>
              <a:off x="1776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1" name="Oval 46"/>
            <p:cNvSpPr>
              <a:spLocks noChangeArrowheads="1"/>
            </p:cNvSpPr>
            <p:nvPr/>
          </p:nvSpPr>
          <p:spPr bwMode="auto">
            <a:xfrm>
              <a:off x="2064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2" name="Oval 47"/>
            <p:cNvSpPr>
              <a:spLocks noChangeArrowheads="1"/>
            </p:cNvSpPr>
            <p:nvPr/>
          </p:nvSpPr>
          <p:spPr bwMode="auto">
            <a:xfrm>
              <a:off x="2352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3" name="Oval 48"/>
            <p:cNvSpPr>
              <a:spLocks noChangeArrowheads="1"/>
            </p:cNvSpPr>
            <p:nvPr/>
          </p:nvSpPr>
          <p:spPr bwMode="auto">
            <a:xfrm>
              <a:off x="2640" y="2832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4" name="Oval 49"/>
            <p:cNvSpPr>
              <a:spLocks noChangeArrowheads="1"/>
            </p:cNvSpPr>
            <p:nvPr/>
          </p:nvSpPr>
          <p:spPr bwMode="auto">
            <a:xfrm>
              <a:off x="336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5" name="Oval 50"/>
            <p:cNvSpPr>
              <a:spLocks noChangeArrowheads="1"/>
            </p:cNvSpPr>
            <p:nvPr/>
          </p:nvSpPr>
          <p:spPr bwMode="auto">
            <a:xfrm>
              <a:off x="624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6" name="Oval 51"/>
            <p:cNvSpPr>
              <a:spLocks noChangeArrowheads="1"/>
            </p:cNvSpPr>
            <p:nvPr/>
          </p:nvSpPr>
          <p:spPr bwMode="auto">
            <a:xfrm>
              <a:off x="912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7" name="Oval 52"/>
            <p:cNvSpPr>
              <a:spLocks noChangeArrowheads="1"/>
            </p:cNvSpPr>
            <p:nvPr/>
          </p:nvSpPr>
          <p:spPr bwMode="auto">
            <a:xfrm>
              <a:off x="1200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8" name="Oval 53"/>
            <p:cNvSpPr>
              <a:spLocks noChangeArrowheads="1"/>
            </p:cNvSpPr>
            <p:nvPr/>
          </p:nvSpPr>
          <p:spPr bwMode="auto">
            <a:xfrm>
              <a:off x="1488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99" name="Oval 54"/>
            <p:cNvSpPr>
              <a:spLocks noChangeArrowheads="1"/>
            </p:cNvSpPr>
            <p:nvPr/>
          </p:nvSpPr>
          <p:spPr bwMode="auto">
            <a:xfrm>
              <a:off x="1776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500" name="Oval 55"/>
            <p:cNvSpPr>
              <a:spLocks noChangeArrowheads="1"/>
            </p:cNvSpPr>
            <p:nvPr/>
          </p:nvSpPr>
          <p:spPr bwMode="auto">
            <a:xfrm>
              <a:off x="2064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501" name="Oval 56"/>
            <p:cNvSpPr>
              <a:spLocks noChangeArrowheads="1"/>
            </p:cNvSpPr>
            <p:nvPr/>
          </p:nvSpPr>
          <p:spPr bwMode="auto">
            <a:xfrm>
              <a:off x="2352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502" name="Oval 57"/>
            <p:cNvSpPr>
              <a:spLocks noChangeArrowheads="1"/>
            </p:cNvSpPr>
            <p:nvPr/>
          </p:nvSpPr>
          <p:spPr bwMode="auto">
            <a:xfrm>
              <a:off x="2640" y="3120"/>
              <a:ext cx="144" cy="144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3" name="Group 58"/>
          <p:cNvGrpSpPr>
            <a:grpSpLocks/>
          </p:cNvGrpSpPr>
          <p:nvPr/>
        </p:nvGrpSpPr>
        <p:grpSpPr bwMode="auto">
          <a:xfrm>
            <a:off x="838200" y="3200400"/>
            <a:ext cx="3087688" cy="457200"/>
            <a:chOff x="528" y="2208"/>
            <a:chExt cx="1945" cy="288"/>
          </a:xfrm>
        </p:grpSpPr>
        <p:sp>
          <p:nvSpPr>
            <p:cNvPr id="145447" name="Line 59"/>
            <p:cNvSpPr>
              <a:spLocks noChangeShapeType="1"/>
            </p:cNvSpPr>
            <p:nvPr/>
          </p:nvSpPr>
          <p:spPr bwMode="auto">
            <a:xfrm>
              <a:off x="528" y="2372"/>
              <a:ext cx="76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8" name="Text Box 60"/>
            <p:cNvSpPr txBox="1">
              <a:spLocks noChangeArrowheads="1"/>
            </p:cNvSpPr>
            <p:nvPr/>
          </p:nvSpPr>
          <p:spPr bwMode="auto">
            <a:xfrm>
              <a:off x="1382" y="2208"/>
              <a:ext cx="10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conserved </a:t>
              </a:r>
              <a:r>
                <a:rPr lang="en-US" altLang="en-US" sz="2400" i="1">
                  <a:solidFill>
                    <a:srgbClr val="FF0000"/>
                  </a:solidFill>
                </a:rPr>
                <a:t>k</a:t>
              </a:r>
              <a:r>
                <a:rPr lang="en-US" altLang="en-US" sz="2400">
                  <a:solidFill>
                    <a:srgbClr val="FF0000"/>
                  </a:solidFill>
                </a:rPr>
                <a:t>!</a:t>
              </a:r>
            </a:p>
          </p:txBody>
        </p:sp>
      </p:grpSp>
      <p:sp>
        <p:nvSpPr>
          <p:cNvPr id="145412" name="Text Box 61"/>
          <p:cNvSpPr txBox="1">
            <a:spLocks noChangeArrowheads="1"/>
          </p:cNvSpPr>
          <p:nvPr/>
        </p:nvSpPr>
        <p:spPr bwMode="auto">
          <a:xfrm>
            <a:off x="517525" y="1431925"/>
            <a:ext cx="1882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1d periodicity</a:t>
            </a:r>
          </a:p>
        </p:txBody>
      </p:sp>
      <p:sp>
        <p:nvSpPr>
          <p:cNvPr id="145413" name="Line 62"/>
          <p:cNvSpPr>
            <a:spLocks noChangeShapeType="1"/>
          </p:cNvSpPr>
          <p:nvPr/>
        </p:nvSpPr>
        <p:spPr bwMode="auto">
          <a:xfrm>
            <a:off x="2438400" y="1676400"/>
            <a:ext cx="175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45414" name="Group 63"/>
          <p:cNvGrpSpPr>
            <a:grpSpLocks/>
          </p:cNvGrpSpPr>
          <p:nvPr/>
        </p:nvGrpSpPr>
        <p:grpSpPr bwMode="auto">
          <a:xfrm>
            <a:off x="5791200" y="2133600"/>
            <a:ext cx="1752600" cy="1752600"/>
            <a:chOff x="3648" y="1872"/>
            <a:chExt cx="624" cy="624"/>
          </a:xfrm>
        </p:grpSpPr>
        <p:sp>
          <p:nvSpPr>
            <p:cNvPr id="145445" name="Rectangle 64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46" name="AutoShape 65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5415" name="Text Box 66"/>
          <p:cNvSpPr txBox="1">
            <a:spLocks noChangeArrowheads="1"/>
          </p:cNvSpPr>
          <p:nvPr/>
        </p:nvSpPr>
        <p:spPr bwMode="auto">
          <a:xfrm>
            <a:off x="6324600" y="2895600"/>
            <a:ext cx="369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145416" name="Text Box 67"/>
          <p:cNvSpPr txBox="1">
            <a:spLocks noChangeArrowheads="1"/>
          </p:cNvSpPr>
          <p:nvPr/>
        </p:nvSpPr>
        <p:spPr bwMode="auto">
          <a:xfrm>
            <a:off x="7519988" y="28194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5417" name="Text Box 68"/>
          <p:cNvSpPr txBox="1">
            <a:spLocks noChangeArrowheads="1"/>
          </p:cNvSpPr>
          <p:nvPr/>
        </p:nvSpPr>
        <p:spPr bwMode="auto">
          <a:xfrm>
            <a:off x="7513638" y="1828800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M</a:t>
            </a:r>
          </a:p>
        </p:txBody>
      </p:sp>
      <p:grpSp>
        <p:nvGrpSpPr>
          <p:cNvPr id="5" name="Group 70"/>
          <p:cNvGrpSpPr>
            <a:grpSpLocks/>
          </p:cNvGrpSpPr>
          <p:nvPr/>
        </p:nvGrpSpPr>
        <p:grpSpPr bwMode="auto">
          <a:xfrm>
            <a:off x="5638800" y="1984375"/>
            <a:ext cx="3276600" cy="2419350"/>
            <a:chOff x="3552" y="1442"/>
            <a:chExt cx="2064" cy="1524"/>
          </a:xfrm>
        </p:grpSpPr>
        <p:sp>
          <p:nvSpPr>
            <p:cNvPr id="145441" name="Line 71"/>
            <p:cNvSpPr>
              <a:spLocks noChangeShapeType="1"/>
            </p:cNvSpPr>
            <p:nvPr/>
          </p:nvSpPr>
          <p:spPr bwMode="auto">
            <a:xfrm>
              <a:off x="3552" y="2832"/>
              <a:ext cx="62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2" name="Text Box 72"/>
            <p:cNvSpPr txBox="1">
              <a:spLocks noChangeArrowheads="1"/>
            </p:cNvSpPr>
            <p:nvPr/>
          </p:nvSpPr>
          <p:spPr bwMode="auto">
            <a:xfrm>
              <a:off x="4214" y="2678"/>
              <a:ext cx="89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</a:rPr>
                <a:t>conserved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45443" name="Line 73"/>
            <p:cNvSpPr>
              <a:spLocks noChangeShapeType="1"/>
            </p:cNvSpPr>
            <p:nvPr/>
          </p:nvSpPr>
          <p:spPr bwMode="auto">
            <a:xfrm flipV="1">
              <a:off x="5280" y="1680"/>
              <a:ext cx="0" cy="76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44" name="Text Box 74"/>
            <p:cNvSpPr txBox="1">
              <a:spLocks noChangeArrowheads="1"/>
            </p:cNvSpPr>
            <p:nvPr/>
          </p:nvSpPr>
          <p:spPr bwMode="auto">
            <a:xfrm rot="-5400000">
              <a:off x="4878" y="1892"/>
              <a:ext cx="118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not</a:t>
              </a:r>
              <a:r>
                <a:rPr lang="en-US" altLang="en-US" sz="2400">
                  <a:solidFill>
                    <a:schemeClr val="accent2"/>
                  </a:solidFill>
                </a:rPr>
                <a:t> </a:t>
              </a:r>
              <a:r>
                <a:rPr lang="en-US" altLang="en-US" sz="2400">
                  <a:solidFill>
                    <a:srgbClr val="FF0000"/>
                  </a:solidFill>
                </a:rPr>
                <a:t>conserved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</p:grpSp>
      <p:sp>
        <p:nvSpPr>
          <p:cNvPr id="34891" name="Text Box 75"/>
          <p:cNvSpPr txBox="1">
            <a:spLocks noChangeArrowheads="1"/>
          </p:cNvSpPr>
          <p:nvPr/>
        </p:nvSpPr>
        <p:spPr bwMode="auto">
          <a:xfrm>
            <a:off x="304800" y="5422900"/>
            <a:ext cx="71326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So, plot </a:t>
            </a:r>
            <a:r>
              <a:rPr lang="en-US" altLang="en-US" sz="2400">
                <a:solidFill>
                  <a:schemeClr val="accent2"/>
                </a:solidFill>
                <a:latin typeface="Symbol" charset="2"/>
              </a:rPr>
              <a:t>ω</a:t>
            </a:r>
            <a:r>
              <a:rPr lang="en-US" altLang="en-US" sz="2400">
                <a:solidFill>
                  <a:schemeClr val="accent2"/>
                </a:solidFill>
              </a:rPr>
              <a:t> vs. </a:t>
            </a:r>
            <a:r>
              <a:rPr lang="en-US" altLang="en-US" sz="2400" i="1">
                <a:solidFill>
                  <a:schemeClr val="accent2"/>
                </a:solidFill>
              </a:rPr>
              <a:t>k</a:t>
            </a:r>
            <a:r>
              <a:rPr lang="en-US" altLang="en-US" sz="2400" i="1" baseline="-25000">
                <a:solidFill>
                  <a:schemeClr val="accent2"/>
                </a:solidFill>
              </a:rPr>
              <a:t>x</a:t>
            </a:r>
            <a:r>
              <a:rPr lang="en-US" altLang="en-US" sz="2400">
                <a:solidFill>
                  <a:schemeClr val="accent2"/>
                </a:solidFill>
              </a:rPr>
              <a:t> only</a:t>
            </a:r>
            <a:r>
              <a:rPr lang="en-US" altLang="en-US" sz="2400"/>
              <a:t>…</a:t>
            </a:r>
            <a:r>
              <a:rPr lang="en-US" altLang="en-US" sz="2400">
                <a:solidFill>
                  <a:srgbClr val="FF0000"/>
                </a:solidFill>
              </a:rPr>
              <a:t>project</a:t>
            </a:r>
            <a:r>
              <a:rPr lang="en-US" altLang="en-US" sz="2400"/>
              <a:t> Brillouin zone onto </a:t>
            </a:r>
            <a:r>
              <a:rPr lang="en-US" altLang="en-US" sz="2400">
                <a:latin typeface="Symbol" charset="2"/>
              </a:rPr>
              <a:t>Γ</a:t>
            </a:r>
            <a:r>
              <a:rPr lang="en-US" altLang="en-US" sz="2400"/>
              <a:t>–X:</a:t>
            </a:r>
          </a:p>
        </p:txBody>
      </p:sp>
      <p:grpSp>
        <p:nvGrpSpPr>
          <p:cNvPr id="6" name="Group 76"/>
          <p:cNvGrpSpPr>
            <a:grpSpLocks/>
          </p:cNvGrpSpPr>
          <p:nvPr/>
        </p:nvGrpSpPr>
        <p:grpSpPr bwMode="auto">
          <a:xfrm>
            <a:off x="7391400" y="4953000"/>
            <a:ext cx="1371600" cy="1371600"/>
            <a:chOff x="3648" y="1872"/>
            <a:chExt cx="624" cy="624"/>
          </a:xfrm>
        </p:grpSpPr>
        <p:sp>
          <p:nvSpPr>
            <p:cNvPr id="145439" name="Rectangle 77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40" name="AutoShape 78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7391400" y="5105400"/>
            <a:ext cx="1371600" cy="1066800"/>
            <a:chOff x="3648" y="1872"/>
            <a:chExt cx="624" cy="624"/>
          </a:xfrm>
        </p:grpSpPr>
        <p:sp>
          <p:nvSpPr>
            <p:cNvPr id="145437" name="Rectangle 80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8" name="AutoShape 81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8" name="Group 82"/>
          <p:cNvGrpSpPr>
            <a:grpSpLocks/>
          </p:cNvGrpSpPr>
          <p:nvPr/>
        </p:nvGrpSpPr>
        <p:grpSpPr bwMode="auto">
          <a:xfrm>
            <a:off x="7391400" y="5257800"/>
            <a:ext cx="1371600" cy="762000"/>
            <a:chOff x="3648" y="1872"/>
            <a:chExt cx="624" cy="624"/>
          </a:xfrm>
        </p:grpSpPr>
        <p:sp>
          <p:nvSpPr>
            <p:cNvPr id="145435" name="Rectangle 83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6" name="AutoShape 84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9" name="Group 85"/>
          <p:cNvGrpSpPr>
            <a:grpSpLocks/>
          </p:cNvGrpSpPr>
          <p:nvPr/>
        </p:nvGrpSpPr>
        <p:grpSpPr bwMode="auto">
          <a:xfrm>
            <a:off x="7391400" y="5410200"/>
            <a:ext cx="1371600" cy="457200"/>
            <a:chOff x="3648" y="1872"/>
            <a:chExt cx="624" cy="624"/>
          </a:xfrm>
        </p:grpSpPr>
        <p:sp>
          <p:nvSpPr>
            <p:cNvPr id="145433" name="Rectangle 86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4" name="AutoShape 87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10" name="Group 88"/>
          <p:cNvGrpSpPr>
            <a:grpSpLocks/>
          </p:cNvGrpSpPr>
          <p:nvPr/>
        </p:nvGrpSpPr>
        <p:grpSpPr bwMode="auto">
          <a:xfrm>
            <a:off x="7391400" y="5562600"/>
            <a:ext cx="1371600" cy="152400"/>
            <a:chOff x="3648" y="1872"/>
            <a:chExt cx="624" cy="624"/>
          </a:xfrm>
        </p:grpSpPr>
        <p:sp>
          <p:nvSpPr>
            <p:cNvPr id="145431" name="Rectangle 89"/>
            <p:cNvSpPr>
              <a:spLocks noChangeArrowheads="1"/>
            </p:cNvSpPr>
            <p:nvPr/>
          </p:nvSpPr>
          <p:spPr bwMode="auto">
            <a:xfrm>
              <a:off x="3648" y="1872"/>
              <a:ext cx="624" cy="62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32" name="AutoShape 90"/>
            <p:cNvSpPr>
              <a:spLocks noChangeArrowheads="1"/>
            </p:cNvSpPr>
            <p:nvPr/>
          </p:nvSpPr>
          <p:spPr bwMode="auto">
            <a:xfrm flipH="1">
              <a:off x="3936" y="1872"/>
              <a:ext cx="336" cy="336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11" name="Group 91"/>
          <p:cNvGrpSpPr>
            <a:grpSpLocks/>
          </p:cNvGrpSpPr>
          <p:nvPr/>
        </p:nvGrpSpPr>
        <p:grpSpPr bwMode="auto">
          <a:xfrm>
            <a:off x="7391400" y="5638800"/>
            <a:ext cx="1371600" cy="0"/>
            <a:chOff x="4656" y="3744"/>
            <a:chExt cx="864" cy="0"/>
          </a:xfrm>
        </p:grpSpPr>
        <p:sp>
          <p:nvSpPr>
            <p:cNvPr id="145429" name="Line 92"/>
            <p:cNvSpPr>
              <a:spLocks noChangeShapeType="1"/>
            </p:cNvSpPr>
            <p:nvPr/>
          </p:nvSpPr>
          <p:spPr bwMode="auto">
            <a:xfrm>
              <a:off x="4656" y="3744"/>
              <a:ext cx="43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5430" name="Line 93"/>
            <p:cNvSpPr>
              <a:spLocks noChangeShapeType="1"/>
            </p:cNvSpPr>
            <p:nvPr/>
          </p:nvSpPr>
          <p:spPr bwMode="auto">
            <a:xfrm>
              <a:off x="5088" y="3744"/>
              <a:ext cx="432" cy="0"/>
            </a:xfrm>
            <a:prstGeom prst="line">
              <a:avLst/>
            </a:prstGeom>
            <a:noFill/>
            <a:ln w="38100">
              <a:solidFill>
                <a:srgbClr val="33CC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94"/>
          <p:cNvGrpSpPr>
            <a:grpSpLocks/>
          </p:cNvGrpSpPr>
          <p:nvPr/>
        </p:nvGrpSpPr>
        <p:grpSpPr bwMode="auto">
          <a:xfrm>
            <a:off x="1143000" y="5943600"/>
            <a:ext cx="7239000" cy="609600"/>
            <a:chOff x="0" y="3744"/>
            <a:chExt cx="4560" cy="384"/>
          </a:xfrm>
        </p:grpSpPr>
        <p:sp>
          <p:nvSpPr>
            <p:cNvPr id="145427" name="Rectangle 95"/>
            <p:cNvSpPr>
              <a:spLocks noChangeArrowheads="1"/>
            </p:cNvSpPr>
            <p:nvPr/>
          </p:nvSpPr>
          <p:spPr bwMode="auto">
            <a:xfrm>
              <a:off x="0" y="3744"/>
              <a:ext cx="4560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5428" name="Text Box 96"/>
            <p:cNvSpPr txBox="1">
              <a:spLocks noChangeArrowheads="1"/>
            </p:cNvSpPr>
            <p:nvPr/>
          </p:nvSpPr>
          <p:spPr bwMode="auto">
            <a:xfrm>
              <a:off x="48" y="3792"/>
              <a:ext cx="44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gives </a:t>
              </a:r>
              <a:r>
                <a:rPr lang="en-US" altLang="en-US" sz="2400">
                  <a:solidFill>
                    <a:srgbClr val="FF0000"/>
                  </a:solidFill>
                </a:rPr>
                <a:t>continuum of bulk</a:t>
              </a:r>
              <a:r>
                <a:rPr lang="en-US" altLang="en-US" sz="2400"/>
                <a:t> states + </a:t>
              </a:r>
              <a:r>
                <a:rPr lang="en-US" altLang="en-US" sz="2400">
                  <a:solidFill>
                    <a:schemeClr val="accent2"/>
                  </a:solidFill>
                </a:rPr>
                <a:t>discrete guided band</a:t>
              </a:r>
              <a:r>
                <a:rPr lang="en-US" altLang="en-US" sz="2400"/>
                <a:t>(s)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91" grpId="0" build="p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Air-waveguide Band Diagram</a:t>
            </a:r>
          </a:p>
        </p:txBody>
      </p:sp>
      <p:sp>
        <p:nvSpPr>
          <p:cNvPr id="146434" name="Text Box 4"/>
          <p:cNvSpPr txBox="1">
            <a:spLocks noChangeArrowheads="1"/>
          </p:cNvSpPr>
          <p:nvPr/>
        </p:nvSpPr>
        <p:spPr bwMode="auto">
          <a:xfrm>
            <a:off x="609600" y="6248400"/>
            <a:ext cx="7766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</a:rPr>
              <a:t>any state in the gap cannot couple to bulk crystal ⇒ </a:t>
            </a:r>
            <a:r>
              <a:rPr lang="en-US" altLang="en-US" sz="2400">
                <a:solidFill>
                  <a:schemeClr val="accent2"/>
                </a:solidFill>
              </a:rPr>
              <a:t>localized</a:t>
            </a:r>
            <a:endParaRPr lang="en-US" altLang="en-US" sz="2400">
              <a:solidFill>
                <a:srgbClr val="FF0000"/>
              </a:solidFill>
            </a:endParaRPr>
          </a:p>
        </p:txBody>
      </p:sp>
      <p:pic>
        <p:nvPicPr>
          <p:cNvPr id="14643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6096000" cy="486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436" name="TextBox 2"/>
          <p:cNvSpPr txBox="1">
            <a:spLocks noChangeArrowheads="1"/>
          </p:cNvSpPr>
          <p:nvPr/>
        </p:nvSpPr>
        <p:spPr bwMode="auto">
          <a:xfrm>
            <a:off x="1274763" y="3276600"/>
            <a:ext cx="25352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bg1"/>
                </a:solidFill>
              </a:rPr>
              <a:t>continuum</a:t>
            </a:r>
            <a:r>
              <a:rPr lang="en-US" altLang="en-US" sz="2400">
                <a:solidFill>
                  <a:schemeClr val="bg1"/>
                </a:solidFill>
              </a:rPr>
              <a:t> of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bg1"/>
                </a:solidFill>
              </a:rPr>
              <a:t>bulk-crystal modes</a:t>
            </a:r>
          </a:p>
        </p:txBody>
      </p:sp>
      <p:pic>
        <p:nvPicPr>
          <p:cNvPr id="146437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261769" y="2358231"/>
            <a:ext cx="464820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6438" name="Straight Connector 5"/>
          <p:cNvCxnSpPr>
            <a:cxnSpLocks noChangeShapeType="1"/>
          </p:cNvCxnSpPr>
          <p:nvPr/>
        </p:nvCxnSpPr>
        <p:spPr bwMode="auto">
          <a:xfrm>
            <a:off x="4267200" y="2286000"/>
            <a:ext cx="2057400" cy="381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76778-744A-224C-B322-FEBB9C16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285750"/>
            <a:ext cx="8930640" cy="1143000"/>
          </a:xfrm>
        </p:spPr>
        <p:txBody>
          <a:bodyPr/>
          <a:lstStyle/>
          <a:p>
            <a:r>
              <a:rPr lang="en-US" dirty="0"/>
              <a:t>Projected band diagram: </a:t>
            </a:r>
            <a:r>
              <a:rPr lang="en-US" dirty="0" err="1"/>
              <a:t>k</a:t>
            </a:r>
            <a:r>
              <a:rPr lang="en-US" baseline="-25000" dirty="0" err="1"/>
              <a:t>x</a:t>
            </a:r>
            <a:r>
              <a:rPr lang="en-US" dirty="0"/>
              <a:t> conserved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72B2EF-A97B-F54B-B237-1B686ED72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514600"/>
            <a:ext cx="4624858" cy="3663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FF8E0C-AB8E-6845-93E3-5518646E1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513801"/>
            <a:ext cx="3661688" cy="3511550"/>
          </a:xfrm>
          <a:prstGeom prst="rect">
            <a:avLst/>
          </a:prstGeom>
        </p:spPr>
      </p:pic>
      <p:sp>
        <p:nvSpPr>
          <p:cNvPr id="5" name="Rectangle 62">
            <a:extLst>
              <a:ext uri="{FF2B5EF4-FFF2-40B4-BE49-F238E27FC236}">
                <a16:creationId xmlns:a16="http://schemas.microsoft.com/office/drawing/2014/main" id="{79D341E9-7FFA-C44A-974E-5DC9EA6FC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683250"/>
            <a:ext cx="990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" name="AutoShape 63">
            <a:extLst>
              <a:ext uri="{FF2B5EF4-FFF2-40B4-BE49-F238E27FC236}">
                <a16:creationId xmlns:a16="http://schemas.microsoft.com/office/drawing/2014/main" id="{7A4C20BC-C3FE-6147-9880-27B6D012F4D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828800" y="5683250"/>
            <a:ext cx="533400" cy="533400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7" name="Text Box 64">
            <a:extLst>
              <a:ext uri="{FF2B5EF4-FFF2-40B4-BE49-F238E27FC236}">
                <a16:creationId xmlns:a16="http://schemas.microsoft.com/office/drawing/2014/main" id="{03F5E12D-BC67-4D41-B01F-53E819A95E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6081713"/>
            <a:ext cx="369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2400" dirty="0">
              <a:solidFill>
                <a:srgbClr val="008000"/>
              </a:solidFill>
              <a:latin typeface="Symbol" charset="2"/>
            </a:endParaRPr>
          </a:p>
        </p:txBody>
      </p:sp>
      <p:sp>
        <p:nvSpPr>
          <p:cNvPr id="8" name="Text Box 65">
            <a:extLst>
              <a:ext uri="{FF2B5EF4-FFF2-40B4-BE49-F238E27FC236}">
                <a16:creationId xmlns:a16="http://schemas.microsoft.com/office/drawing/2014/main" id="{9D07D6BB-BE7A-AF40-9188-B50155B47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597217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9" name="Text Box 66">
            <a:extLst>
              <a:ext uri="{FF2B5EF4-FFF2-40B4-BE49-F238E27FC236}">
                <a16:creationId xmlns:a16="http://schemas.microsoft.com/office/drawing/2014/main" id="{23C784A3-D19C-F445-8BEB-62D89D5F97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536257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0" name="Text Box 65">
            <a:extLst>
              <a:ext uri="{FF2B5EF4-FFF2-40B4-BE49-F238E27FC236}">
                <a16:creationId xmlns:a16="http://schemas.microsoft.com/office/drawing/2014/main" id="{F984B8D0-97FD-4544-8BD0-EF30F6D889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221" y="5293023"/>
            <a:ext cx="4074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8000"/>
                </a:solidFill>
              </a:rPr>
              <a:t>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3859DC-16C1-E346-B529-D51F22F2CC42}"/>
              </a:ext>
            </a:extLst>
          </p:cNvPr>
          <p:cNvSpPr txBox="1"/>
          <p:nvPr/>
        </p:nvSpPr>
        <p:spPr>
          <a:xfrm>
            <a:off x="5410200" y="2052935"/>
            <a:ext cx="2653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</a:t>
            </a:r>
            <a:r>
              <a:rPr lang="en-US" dirty="0">
                <a:solidFill>
                  <a:srgbClr val="FF0000"/>
                </a:solidFill>
              </a:rPr>
              <a:t>all bands </a:t>
            </a:r>
            <a:r>
              <a:rPr lang="en-US" dirty="0"/>
              <a:t>vs. </a:t>
            </a:r>
            <a:r>
              <a:rPr lang="en-US" dirty="0" err="1"/>
              <a:t>k</a:t>
            </a:r>
            <a:r>
              <a:rPr lang="en-US" baseline="-25000" dirty="0" err="1"/>
              <a:t>x</a:t>
            </a:r>
            <a:endParaRPr lang="en-US" baseline="-25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7CFF4-6C89-A54A-A24A-EE48A503DF84}"/>
              </a:ext>
            </a:extLst>
          </p:cNvPr>
          <p:cNvSpPr txBox="1"/>
          <p:nvPr/>
        </p:nvSpPr>
        <p:spPr>
          <a:xfrm>
            <a:off x="7543800" y="303874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gap</a:t>
            </a:r>
          </a:p>
        </p:txBody>
      </p:sp>
      <p:sp>
        <p:nvSpPr>
          <p:cNvPr id="13" name="Text Box 64">
            <a:extLst>
              <a:ext uri="{FF2B5EF4-FFF2-40B4-BE49-F238E27FC236}">
                <a16:creationId xmlns:a16="http://schemas.microsoft.com/office/drawing/2014/main" id="{6FD0AF35-9A09-0B4F-8A28-A2E54CC81E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8726" y="5300246"/>
            <a:ext cx="29527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 dirty="0" err="1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1600" dirty="0">
              <a:solidFill>
                <a:srgbClr val="008000"/>
              </a:solidFill>
              <a:latin typeface="Symbol" charset="2"/>
            </a:endParaRPr>
          </a:p>
        </p:txBody>
      </p:sp>
      <p:sp>
        <p:nvSpPr>
          <p:cNvPr id="14" name="Text Box 65">
            <a:extLst>
              <a:ext uri="{FF2B5EF4-FFF2-40B4-BE49-F238E27FC236}">
                <a16:creationId xmlns:a16="http://schemas.microsoft.com/office/drawing/2014/main" id="{9D4239C8-81F6-934D-9BC3-87408CA9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61051" y="3827403"/>
            <a:ext cx="3145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6" name="Text Box 65">
            <a:extLst>
              <a:ext uri="{FF2B5EF4-FFF2-40B4-BE49-F238E27FC236}">
                <a16:creationId xmlns:a16="http://schemas.microsoft.com/office/drawing/2014/main" id="{8F2C30F5-43A3-5944-8376-030BF4CB7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730823"/>
            <a:ext cx="31451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7" name="Text Box 66">
            <a:extLst>
              <a:ext uri="{FF2B5EF4-FFF2-40B4-BE49-F238E27FC236}">
                <a16:creationId xmlns:a16="http://schemas.microsoft.com/office/drawing/2014/main" id="{A81C13B0-43F0-3745-9318-3DB93EC24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3324" y="3505200"/>
            <a:ext cx="3449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80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89599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charset="-128"/>
              </a:rPr>
              <a:t>(Waveguides don</a:t>
            </a:r>
            <a:r>
              <a:rPr lang="ja-JP" altLang="en-US">
                <a:ea typeface="ＭＳ Ｐゴシック" charset="-128"/>
              </a:rPr>
              <a:t>’</a:t>
            </a:r>
            <a:r>
              <a:rPr lang="en-US" altLang="ja-JP">
                <a:ea typeface="ＭＳ Ｐゴシック" charset="-128"/>
              </a:rPr>
              <a:t>t really need a </a:t>
            </a:r>
            <a:r>
              <a:rPr lang="en-US" altLang="ja-JP" i="1">
                <a:ea typeface="ＭＳ Ｐゴシック" charset="-128"/>
              </a:rPr>
              <a:t>complete</a:t>
            </a:r>
            <a:r>
              <a:rPr lang="en-US" altLang="ja-JP">
                <a:ea typeface="ＭＳ Ｐゴシック" charset="-128"/>
              </a:rPr>
              <a:t> gap)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147458" name="Rectangle 3"/>
          <p:cNvSpPr>
            <a:spLocks noChangeArrowheads="1"/>
          </p:cNvSpPr>
          <p:nvPr/>
        </p:nvSpPr>
        <p:spPr bwMode="auto">
          <a:xfrm>
            <a:off x="0" y="2667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59" name="Rectangle 4"/>
          <p:cNvSpPr>
            <a:spLocks noChangeArrowheads="1"/>
          </p:cNvSpPr>
          <p:nvPr/>
        </p:nvSpPr>
        <p:spPr bwMode="auto">
          <a:xfrm>
            <a:off x="0" y="3048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0" name="Rectangle 5"/>
          <p:cNvSpPr>
            <a:spLocks noChangeArrowheads="1"/>
          </p:cNvSpPr>
          <p:nvPr/>
        </p:nvSpPr>
        <p:spPr bwMode="auto">
          <a:xfrm>
            <a:off x="0" y="3429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1" name="Rectangle 6"/>
          <p:cNvSpPr>
            <a:spLocks noChangeArrowheads="1"/>
          </p:cNvSpPr>
          <p:nvPr/>
        </p:nvSpPr>
        <p:spPr bwMode="auto">
          <a:xfrm>
            <a:off x="0" y="3810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2" name="Rectangle 7"/>
          <p:cNvSpPr>
            <a:spLocks noChangeArrowheads="1"/>
          </p:cNvSpPr>
          <p:nvPr/>
        </p:nvSpPr>
        <p:spPr bwMode="auto">
          <a:xfrm>
            <a:off x="0" y="4572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3" name="Rectangle 8"/>
          <p:cNvSpPr>
            <a:spLocks noChangeArrowheads="1"/>
          </p:cNvSpPr>
          <p:nvPr/>
        </p:nvSpPr>
        <p:spPr bwMode="auto">
          <a:xfrm>
            <a:off x="0" y="4953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4" name="Rectangle 9"/>
          <p:cNvSpPr>
            <a:spLocks noChangeArrowheads="1"/>
          </p:cNvSpPr>
          <p:nvPr/>
        </p:nvSpPr>
        <p:spPr bwMode="auto">
          <a:xfrm>
            <a:off x="0" y="5334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5" name="Rectangle 10"/>
          <p:cNvSpPr>
            <a:spLocks noChangeArrowheads="1"/>
          </p:cNvSpPr>
          <p:nvPr/>
        </p:nvSpPr>
        <p:spPr bwMode="auto">
          <a:xfrm>
            <a:off x="0" y="5715000"/>
            <a:ext cx="91440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7466" name="Text Box 11"/>
          <p:cNvSpPr txBox="1">
            <a:spLocks noChangeArrowheads="1"/>
          </p:cNvSpPr>
          <p:nvPr/>
        </p:nvSpPr>
        <p:spPr bwMode="auto">
          <a:xfrm>
            <a:off x="152400" y="2209800"/>
            <a:ext cx="31194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Fabry-Perot waveguide:</a:t>
            </a:r>
          </a:p>
        </p:txBody>
      </p:sp>
      <p:sp>
        <p:nvSpPr>
          <p:cNvPr id="147467" name="Line 12"/>
          <p:cNvSpPr>
            <a:spLocks noChangeShapeType="1"/>
          </p:cNvSpPr>
          <p:nvPr/>
        </p:nvSpPr>
        <p:spPr bwMode="auto">
          <a:xfrm>
            <a:off x="1981200" y="4267200"/>
            <a:ext cx="441960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7468" name="Text Box 13"/>
          <p:cNvSpPr txBox="1">
            <a:spLocks noChangeArrowheads="1"/>
          </p:cNvSpPr>
          <p:nvPr/>
        </p:nvSpPr>
        <p:spPr bwMode="auto">
          <a:xfrm>
            <a:off x="1295400" y="6096000"/>
            <a:ext cx="628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This is exploited </a:t>
            </a:r>
            <a:r>
              <a:rPr lang="en-US" altLang="en-US" sz="2400" i="1"/>
              <a:t>e.g.</a:t>
            </a:r>
            <a:r>
              <a:rPr lang="en-US" altLang="en-US" sz="2400"/>
              <a:t> for </a:t>
            </a:r>
            <a:r>
              <a:rPr lang="en-US" altLang="en-US" sz="2400">
                <a:solidFill>
                  <a:schemeClr val="accent2"/>
                </a:solidFill>
              </a:rPr>
              <a:t>photonic-crystal fibers</a:t>
            </a:r>
            <a:r>
              <a:rPr lang="en-US" altLang="en-US" sz="2400"/>
              <a:t>…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Rectangle 2"/>
          <p:cNvSpPr>
            <a:spLocks noChangeArrowheads="1"/>
          </p:cNvSpPr>
          <p:nvPr/>
        </p:nvSpPr>
        <p:spPr bwMode="auto">
          <a:xfrm>
            <a:off x="0" y="6019800"/>
            <a:ext cx="9144000" cy="838200"/>
          </a:xfrm>
          <a:prstGeom prst="rect">
            <a:avLst/>
          </a:prstGeom>
          <a:solidFill>
            <a:srgbClr val="FFFFE2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2" name="Rectangle 3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Guiding Light in Air!</a:t>
            </a:r>
          </a:p>
        </p:txBody>
      </p:sp>
      <p:pic>
        <p:nvPicPr>
          <p:cNvPr id="14848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6"/>
          <a:stretch>
            <a:fillRect/>
          </a:stretch>
        </p:blipFill>
        <p:spPr bwMode="auto">
          <a:xfrm>
            <a:off x="457200" y="1414463"/>
            <a:ext cx="30607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4" name="Rectangle 5"/>
          <p:cNvSpPr>
            <a:spLocks noChangeArrowheads="1"/>
          </p:cNvSpPr>
          <p:nvPr/>
        </p:nvSpPr>
        <p:spPr bwMode="auto">
          <a:xfrm rot="-1945593">
            <a:off x="5054600" y="2921000"/>
            <a:ext cx="2143125" cy="14493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5" name="Oval 6"/>
          <p:cNvSpPr>
            <a:spLocks noChangeArrowheads="1"/>
          </p:cNvSpPr>
          <p:nvPr/>
        </p:nvSpPr>
        <p:spPr bwMode="auto">
          <a:xfrm>
            <a:off x="6315075" y="2354263"/>
            <a:ext cx="1449388" cy="144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6" name="Rectangle 7"/>
          <p:cNvSpPr>
            <a:spLocks noChangeArrowheads="1"/>
          </p:cNvSpPr>
          <p:nvPr/>
        </p:nvSpPr>
        <p:spPr bwMode="auto">
          <a:xfrm rot="-1945593">
            <a:off x="6096000" y="2613025"/>
            <a:ext cx="1073150" cy="14351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7" name="Oval 8"/>
          <p:cNvSpPr>
            <a:spLocks noChangeArrowheads="1"/>
          </p:cNvSpPr>
          <p:nvPr/>
        </p:nvSpPr>
        <p:spPr bwMode="auto">
          <a:xfrm>
            <a:off x="4495800" y="3503613"/>
            <a:ext cx="1449388" cy="14493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8" name="Oval 9"/>
          <p:cNvSpPr>
            <a:spLocks noChangeArrowheads="1"/>
          </p:cNvSpPr>
          <p:nvPr/>
        </p:nvSpPr>
        <p:spPr bwMode="auto">
          <a:xfrm>
            <a:off x="5013325" y="4046538"/>
            <a:ext cx="381000" cy="381000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89" name="Text Box 10"/>
          <p:cNvSpPr txBox="1">
            <a:spLocks noChangeArrowheads="1"/>
          </p:cNvSpPr>
          <p:nvPr/>
        </p:nvSpPr>
        <p:spPr bwMode="auto">
          <a:xfrm>
            <a:off x="457200" y="1066800"/>
            <a:ext cx="29829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mechanism is gap only</a:t>
            </a:r>
          </a:p>
        </p:txBody>
      </p:sp>
      <p:sp>
        <p:nvSpPr>
          <p:cNvPr id="148490" name="Text Box 11"/>
          <p:cNvSpPr txBox="1">
            <a:spLocks noChangeArrowheads="1"/>
          </p:cNvSpPr>
          <p:nvPr/>
        </p:nvSpPr>
        <p:spPr bwMode="auto">
          <a:xfrm>
            <a:off x="3886200" y="1066800"/>
            <a:ext cx="4702175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 i="1"/>
              <a:t>vs.</a:t>
            </a:r>
            <a:r>
              <a:rPr lang="en-US" altLang="en-US" sz="2800"/>
              <a:t> standard optical fiber:</a:t>
            </a: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	</a:t>
            </a:r>
            <a:r>
              <a:rPr lang="ja-JP" altLang="en-US" sz="2400"/>
              <a:t>“</a:t>
            </a:r>
            <a:r>
              <a:rPr lang="en-US" altLang="ja-JP" sz="2400"/>
              <a:t>total internal reflection</a:t>
            </a:r>
            <a:r>
              <a:rPr lang="ja-JP" altLang="en-US" sz="2400"/>
              <a:t>”</a:t>
            </a:r>
            <a:endParaRPr lang="en-US" altLang="ja-JP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    </a:t>
            </a:r>
            <a:r>
              <a:rPr lang="en-US" altLang="en-US" sz="2800"/>
              <a:t>— requires </a:t>
            </a:r>
            <a:r>
              <a:rPr lang="en-US" altLang="en-US" sz="2800" i="1">
                <a:solidFill>
                  <a:srgbClr val="FF0000"/>
                </a:solidFill>
              </a:rPr>
              <a:t>higher</a:t>
            </a:r>
            <a:r>
              <a:rPr lang="en-US" altLang="en-US" sz="2800">
                <a:solidFill>
                  <a:srgbClr val="FF0000"/>
                </a:solidFill>
              </a:rPr>
              <a:t>-index core</a:t>
            </a:r>
            <a:endParaRPr lang="en-US" altLang="en-US" sz="2800"/>
          </a:p>
        </p:txBody>
      </p:sp>
      <p:grpSp>
        <p:nvGrpSpPr>
          <p:cNvPr id="148491" name="Group 12"/>
          <p:cNvGrpSpPr>
            <a:grpSpLocks/>
          </p:cNvGrpSpPr>
          <p:nvPr/>
        </p:nvGrpSpPr>
        <p:grpSpPr bwMode="auto">
          <a:xfrm>
            <a:off x="6022975" y="4038600"/>
            <a:ext cx="1676400" cy="1333500"/>
            <a:chOff x="3550" y="2491"/>
            <a:chExt cx="2059" cy="1637"/>
          </a:xfrm>
        </p:grpSpPr>
        <p:sp>
          <p:nvSpPr>
            <p:cNvPr id="148502" name="Rectangle 13"/>
            <p:cNvSpPr>
              <a:spLocks noChangeArrowheads="1"/>
            </p:cNvSpPr>
            <p:nvPr/>
          </p:nvSpPr>
          <p:spPr bwMode="auto">
            <a:xfrm rot="-1945593">
              <a:off x="3902" y="2848"/>
              <a:ext cx="1350" cy="91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3" name="Oval 14"/>
            <p:cNvSpPr>
              <a:spLocks noChangeArrowheads="1"/>
            </p:cNvSpPr>
            <p:nvPr/>
          </p:nvSpPr>
          <p:spPr bwMode="auto">
            <a:xfrm>
              <a:off x="4696" y="2491"/>
              <a:ext cx="913" cy="9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4" name="Rectangle 15"/>
            <p:cNvSpPr>
              <a:spLocks noChangeArrowheads="1"/>
            </p:cNvSpPr>
            <p:nvPr/>
          </p:nvSpPr>
          <p:spPr bwMode="auto">
            <a:xfrm rot="-1945593">
              <a:off x="4558" y="2654"/>
              <a:ext cx="676" cy="90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5" name="Oval 16"/>
            <p:cNvSpPr>
              <a:spLocks noChangeArrowheads="1"/>
            </p:cNvSpPr>
            <p:nvPr/>
          </p:nvSpPr>
          <p:spPr bwMode="auto">
            <a:xfrm>
              <a:off x="3550" y="3215"/>
              <a:ext cx="913" cy="91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8506" name="Oval 17"/>
            <p:cNvSpPr>
              <a:spLocks noChangeArrowheads="1"/>
            </p:cNvSpPr>
            <p:nvPr/>
          </p:nvSpPr>
          <p:spPr bwMode="auto">
            <a:xfrm>
              <a:off x="3876" y="3557"/>
              <a:ext cx="240" cy="24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8492" name="Line 18"/>
          <p:cNvSpPr>
            <a:spLocks noChangeShapeType="1"/>
          </p:cNvSpPr>
          <p:nvPr/>
        </p:nvSpPr>
        <p:spPr bwMode="auto">
          <a:xfrm>
            <a:off x="6480175" y="4343400"/>
            <a:ext cx="914400" cy="914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3" name="Line 19"/>
          <p:cNvSpPr>
            <a:spLocks noChangeShapeType="1"/>
          </p:cNvSpPr>
          <p:nvPr/>
        </p:nvSpPr>
        <p:spPr bwMode="auto">
          <a:xfrm flipH="1">
            <a:off x="6480175" y="4343400"/>
            <a:ext cx="914400" cy="914400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4" name="Text Box 20"/>
          <p:cNvSpPr txBox="1">
            <a:spLocks noChangeArrowheads="1"/>
          </p:cNvSpPr>
          <p:nvPr/>
        </p:nvSpPr>
        <p:spPr bwMode="auto">
          <a:xfrm>
            <a:off x="5946775" y="5334000"/>
            <a:ext cx="2112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/>
              <a:t>no hollow core!</a:t>
            </a:r>
          </a:p>
        </p:txBody>
      </p:sp>
      <p:sp>
        <p:nvSpPr>
          <p:cNvPr id="148495" name="Text Box 21"/>
          <p:cNvSpPr txBox="1">
            <a:spLocks noChangeArrowheads="1"/>
          </p:cNvSpPr>
          <p:nvPr/>
        </p:nvSpPr>
        <p:spPr bwMode="auto">
          <a:xfrm>
            <a:off x="0" y="6172200"/>
            <a:ext cx="90201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hollow = lower absorption, lower nonlinearities, higher power</a:t>
            </a:r>
          </a:p>
        </p:txBody>
      </p:sp>
      <p:sp>
        <p:nvSpPr>
          <p:cNvPr id="148496" name="Oval 22"/>
          <p:cNvSpPr>
            <a:spLocks noChangeArrowheads="1"/>
          </p:cNvSpPr>
          <p:nvPr/>
        </p:nvSpPr>
        <p:spPr bwMode="auto">
          <a:xfrm>
            <a:off x="6858000" y="2895600"/>
            <a:ext cx="381000" cy="381000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8497" name="Line 23"/>
          <p:cNvSpPr>
            <a:spLocks noChangeShapeType="1"/>
          </p:cNvSpPr>
          <p:nvPr/>
        </p:nvSpPr>
        <p:spPr bwMode="auto">
          <a:xfrm flipV="1">
            <a:off x="5097463" y="2886075"/>
            <a:ext cx="1879600" cy="1189038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8" name="Line 24"/>
          <p:cNvSpPr>
            <a:spLocks noChangeShapeType="1"/>
          </p:cNvSpPr>
          <p:nvPr/>
        </p:nvSpPr>
        <p:spPr bwMode="auto">
          <a:xfrm flipV="1">
            <a:off x="5283200" y="3230563"/>
            <a:ext cx="1879600" cy="1189037"/>
          </a:xfrm>
          <a:prstGeom prst="line">
            <a:avLst/>
          </a:prstGeom>
          <a:noFill/>
          <a:ln w="28575">
            <a:solidFill>
              <a:schemeClr val="accent2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499" name="Line 25"/>
          <p:cNvSpPr>
            <a:spLocks noChangeShapeType="1"/>
          </p:cNvSpPr>
          <p:nvPr/>
        </p:nvSpPr>
        <p:spPr bwMode="auto">
          <a:xfrm flipV="1">
            <a:off x="5334000" y="3581400"/>
            <a:ext cx="53340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0" name="Line 26"/>
          <p:cNvSpPr>
            <a:spLocks noChangeShapeType="1"/>
          </p:cNvSpPr>
          <p:nvPr/>
        </p:nvSpPr>
        <p:spPr bwMode="auto">
          <a:xfrm flipV="1">
            <a:off x="5867400" y="3505200"/>
            <a:ext cx="8382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8501" name="Line 27"/>
          <p:cNvSpPr>
            <a:spLocks noChangeShapeType="1"/>
          </p:cNvSpPr>
          <p:nvPr/>
        </p:nvSpPr>
        <p:spPr bwMode="auto">
          <a:xfrm flipV="1">
            <a:off x="6705600" y="2895600"/>
            <a:ext cx="381000" cy="609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Review: Why no scattering?</a:t>
            </a:r>
          </a:p>
        </p:txBody>
      </p:sp>
      <p:sp>
        <p:nvSpPr>
          <p:cNvPr id="149506" name="Oval 3"/>
          <p:cNvSpPr>
            <a:spLocks noChangeArrowheads="1"/>
          </p:cNvSpPr>
          <p:nvPr/>
        </p:nvSpPr>
        <p:spPr bwMode="auto">
          <a:xfrm>
            <a:off x="457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07" name="Oval 4"/>
          <p:cNvSpPr>
            <a:spLocks noChangeArrowheads="1"/>
          </p:cNvSpPr>
          <p:nvPr/>
        </p:nvSpPr>
        <p:spPr bwMode="auto">
          <a:xfrm>
            <a:off x="914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08" name="Oval 5"/>
          <p:cNvSpPr>
            <a:spLocks noChangeArrowheads="1"/>
          </p:cNvSpPr>
          <p:nvPr/>
        </p:nvSpPr>
        <p:spPr bwMode="auto">
          <a:xfrm>
            <a:off x="1371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09" name="Oval 6"/>
          <p:cNvSpPr>
            <a:spLocks noChangeArrowheads="1"/>
          </p:cNvSpPr>
          <p:nvPr/>
        </p:nvSpPr>
        <p:spPr bwMode="auto">
          <a:xfrm>
            <a:off x="1828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0" name="Oval 7"/>
          <p:cNvSpPr>
            <a:spLocks noChangeArrowheads="1"/>
          </p:cNvSpPr>
          <p:nvPr/>
        </p:nvSpPr>
        <p:spPr bwMode="auto">
          <a:xfrm>
            <a:off x="2286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1" name="Oval 8"/>
          <p:cNvSpPr>
            <a:spLocks noChangeArrowheads="1"/>
          </p:cNvSpPr>
          <p:nvPr/>
        </p:nvSpPr>
        <p:spPr bwMode="auto">
          <a:xfrm>
            <a:off x="2743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2" name="Oval 9"/>
          <p:cNvSpPr>
            <a:spLocks noChangeArrowheads="1"/>
          </p:cNvSpPr>
          <p:nvPr/>
        </p:nvSpPr>
        <p:spPr bwMode="auto">
          <a:xfrm>
            <a:off x="3200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3" name="Oval 10"/>
          <p:cNvSpPr>
            <a:spLocks noChangeArrowheads="1"/>
          </p:cNvSpPr>
          <p:nvPr/>
        </p:nvSpPr>
        <p:spPr bwMode="auto">
          <a:xfrm>
            <a:off x="3657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4" name="Oval 11"/>
          <p:cNvSpPr>
            <a:spLocks noChangeArrowheads="1"/>
          </p:cNvSpPr>
          <p:nvPr/>
        </p:nvSpPr>
        <p:spPr bwMode="auto">
          <a:xfrm>
            <a:off x="4114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5" name="Oval 12"/>
          <p:cNvSpPr>
            <a:spLocks noChangeArrowheads="1"/>
          </p:cNvSpPr>
          <p:nvPr/>
        </p:nvSpPr>
        <p:spPr bwMode="auto">
          <a:xfrm>
            <a:off x="457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6" name="Oval 13"/>
          <p:cNvSpPr>
            <a:spLocks noChangeArrowheads="1"/>
          </p:cNvSpPr>
          <p:nvPr/>
        </p:nvSpPr>
        <p:spPr bwMode="auto">
          <a:xfrm>
            <a:off x="914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7" name="Oval 14"/>
          <p:cNvSpPr>
            <a:spLocks noChangeArrowheads="1"/>
          </p:cNvSpPr>
          <p:nvPr/>
        </p:nvSpPr>
        <p:spPr bwMode="auto">
          <a:xfrm>
            <a:off x="1371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8" name="Oval 15"/>
          <p:cNvSpPr>
            <a:spLocks noChangeArrowheads="1"/>
          </p:cNvSpPr>
          <p:nvPr/>
        </p:nvSpPr>
        <p:spPr bwMode="auto">
          <a:xfrm>
            <a:off x="1828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19" name="Oval 16"/>
          <p:cNvSpPr>
            <a:spLocks noChangeArrowheads="1"/>
          </p:cNvSpPr>
          <p:nvPr/>
        </p:nvSpPr>
        <p:spPr bwMode="auto">
          <a:xfrm>
            <a:off x="2286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0" name="Oval 17"/>
          <p:cNvSpPr>
            <a:spLocks noChangeArrowheads="1"/>
          </p:cNvSpPr>
          <p:nvPr/>
        </p:nvSpPr>
        <p:spPr bwMode="auto">
          <a:xfrm>
            <a:off x="2743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1" name="Oval 18"/>
          <p:cNvSpPr>
            <a:spLocks noChangeArrowheads="1"/>
          </p:cNvSpPr>
          <p:nvPr/>
        </p:nvSpPr>
        <p:spPr bwMode="auto">
          <a:xfrm>
            <a:off x="3200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2" name="Oval 19"/>
          <p:cNvSpPr>
            <a:spLocks noChangeArrowheads="1"/>
          </p:cNvSpPr>
          <p:nvPr/>
        </p:nvSpPr>
        <p:spPr bwMode="auto">
          <a:xfrm>
            <a:off x="3657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3" name="Oval 20"/>
          <p:cNvSpPr>
            <a:spLocks noChangeArrowheads="1"/>
          </p:cNvSpPr>
          <p:nvPr/>
        </p:nvSpPr>
        <p:spPr bwMode="auto">
          <a:xfrm>
            <a:off x="4114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4" name="Oval 21"/>
          <p:cNvSpPr>
            <a:spLocks noChangeArrowheads="1"/>
          </p:cNvSpPr>
          <p:nvPr/>
        </p:nvSpPr>
        <p:spPr bwMode="auto">
          <a:xfrm>
            <a:off x="457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5" name="Oval 22"/>
          <p:cNvSpPr>
            <a:spLocks noChangeArrowheads="1"/>
          </p:cNvSpPr>
          <p:nvPr/>
        </p:nvSpPr>
        <p:spPr bwMode="auto">
          <a:xfrm>
            <a:off x="914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6" name="Oval 23"/>
          <p:cNvSpPr>
            <a:spLocks noChangeArrowheads="1"/>
          </p:cNvSpPr>
          <p:nvPr/>
        </p:nvSpPr>
        <p:spPr bwMode="auto">
          <a:xfrm>
            <a:off x="1371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7" name="Oval 24"/>
          <p:cNvSpPr>
            <a:spLocks noChangeArrowheads="1"/>
          </p:cNvSpPr>
          <p:nvPr/>
        </p:nvSpPr>
        <p:spPr bwMode="auto">
          <a:xfrm>
            <a:off x="1828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8" name="Oval 25"/>
          <p:cNvSpPr>
            <a:spLocks noChangeArrowheads="1"/>
          </p:cNvSpPr>
          <p:nvPr/>
        </p:nvSpPr>
        <p:spPr bwMode="auto">
          <a:xfrm>
            <a:off x="2286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29" name="Oval 26"/>
          <p:cNvSpPr>
            <a:spLocks noChangeArrowheads="1"/>
          </p:cNvSpPr>
          <p:nvPr/>
        </p:nvSpPr>
        <p:spPr bwMode="auto">
          <a:xfrm>
            <a:off x="2743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0" name="Oval 27"/>
          <p:cNvSpPr>
            <a:spLocks noChangeArrowheads="1"/>
          </p:cNvSpPr>
          <p:nvPr/>
        </p:nvSpPr>
        <p:spPr bwMode="auto">
          <a:xfrm>
            <a:off x="3200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1" name="Oval 28"/>
          <p:cNvSpPr>
            <a:spLocks noChangeArrowheads="1"/>
          </p:cNvSpPr>
          <p:nvPr/>
        </p:nvSpPr>
        <p:spPr bwMode="auto">
          <a:xfrm>
            <a:off x="3657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2" name="Oval 29"/>
          <p:cNvSpPr>
            <a:spLocks noChangeArrowheads="1"/>
          </p:cNvSpPr>
          <p:nvPr/>
        </p:nvSpPr>
        <p:spPr bwMode="auto">
          <a:xfrm>
            <a:off x="4114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3" name="Oval 30"/>
          <p:cNvSpPr>
            <a:spLocks noChangeArrowheads="1"/>
          </p:cNvSpPr>
          <p:nvPr/>
        </p:nvSpPr>
        <p:spPr bwMode="auto">
          <a:xfrm>
            <a:off x="457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4" name="Oval 31"/>
          <p:cNvSpPr>
            <a:spLocks noChangeArrowheads="1"/>
          </p:cNvSpPr>
          <p:nvPr/>
        </p:nvSpPr>
        <p:spPr bwMode="auto">
          <a:xfrm>
            <a:off x="914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5" name="Oval 32"/>
          <p:cNvSpPr>
            <a:spLocks noChangeArrowheads="1"/>
          </p:cNvSpPr>
          <p:nvPr/>
        </p:nvSpPr>
        <p:spPr bwMode="auto">
          <a:xfrm>
            <a:off x="1371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6" name="Oval 33"/>
          <p:cNvSpPr>
            <a:spLocks noChangeArrowheads="1"/>
          </p:cNvSpPr>
          <p:nvPr/>
        </p:nvSpPr>
        <p:spPr bwMode="auto">
          <a:xfrm>
            <a:off x="1828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7" name="Oval 34"/>
          <p:cNvSpPr>
            <a:spLocks noChangeArrowheads="1"/>
          </p:cNvSpPr>
          <p:nvPr/>
        </p:nvSpPr>
        <p:spPr bwMode="auto">
          <a:xfrm>
            <a:off x="2286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8" name="Oval 35"/>
          <p:cNvSpPr>
            <a:spLocks noChangeArrowheads="1"/>
          </p:cNvSpPr>
          <p:nvPr/>
        </p:nvSpPr>
        <p:spPr bwMode="auto">
          <a:xfrm>
            <a:off x="2743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39" name="Oval 36"/>
          <p:cNvSpPr>
            <a:spLocks noChangeArrowheads="1"/>
          </p:cNvSpPr>
          <p:nvPr/>
        </p:nvSpPr>
        <p:spPr bwMode="auto">
          <a:xfrm>
            <a:off x="3200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0" name="Oval 37"/>
          <p:cNvSpPr>
            <a:spLocks noChangeArrowheads="1"/>
          </p:cNvSpPr>
          <p:nvPr/>
        </p:nvSpPr>
        <p:spPr bwMode="auto">
          <a:xfrm>
            <a:off x="3657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1" name="Oval 38"/>
          <p:cNvSpPr>
            <a:spLocks noChangeArrowheads="1"/>
          </p:cNvSpPr>
          <p:nvPr/>
        </p:nvSpPr>
        <p:spPr bwMode="auto">
          <a:xfrm>
            <a:off x="4114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2" name="Oval 39"/>
          <p:cNvSpPr>
            <a:spLocks noChangeArrowheads="1"/>
          </p:cNvSpPr>
          <p:nvPr/>
        </p:nvSpPr>
        <p:spPr bwMode="auto">
          <a:xfrm>
            <a:off x="457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3" name="Oval 40"/>
          <p:cNvSpPr>
            <a:spLocks noChangeArrowheads="1"/>
          </p:cNvSpPr>
          <p:nvPr/>
        </p:nvSpPr>
        <p:spPr bwMode="auto">
          <a:xfrm>
            <a:off x="914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4" name="Oval 41"/>
          <p:cNvSpPr>
            <a:spLocks noChangeArrowheads="1"/>
          </p:cNvSpPr>
          <p:nvPr/>
        </p:nvSpPr>
        <p:spPr bwMode="auto">
          <a:xfrm>
            <a:off x="1371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5" name="Oval 42"/>
          <p:cNvSpPr>
            <a:spLocks noChangeArrowheads="1"/>
          </p:cNvSpPr>
          <p:nvPr/>
        </p:nvSpPr>
        <p:spPr bwMode="auto">
          <a:xfrm>
            <a:off x="1828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6" name="Oval 43"/>
          <p:cNvSpPr>
            <a:spLocks noChangeArrowheads="1"/>
          </p:cNvSpPr>
          <p:nvPr/>
        </p:nvSpPr>
        <p:spPr bwMode="auto">
          <a:xfrm>
            <a:off x="2286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7" name="Oval 44"/>
          <p:cNvSpPr>
            <a:spLocks noChangeArrowheads="1"/>
          </p:cNvSpPr>
          <p:nvPr/>
        </p:nvSpPr>
        <p:spPr bwMode="auto">
          <a:xfrm>
            <a:off x="2743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8" name="Oval 45"/>
          <p:cNvSpPr>
            <a:spLocks noChangeArrowheads="1"/>
          </p:cNvSpPr>
          <p:nvPr/>
        </p:nvSpPr>
        <p:spPr bwMode="auto">
          <a:xfrm>
            <a:off x="3200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49" name="Oval 46"/>
          <p:cNvSpPr>
            <a:spLocks noChangeArrowheads="1"/>
          </p:cNvSpPr>
          <p:nvPr/>
        </p:nvSpPr>
        <p:spPr bwMode="auto">
          <a:xfrm>
            <a:off x="3657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0" name="Oval 47"/>
          <p:cNvSpPr>
            <a:spLocks noChangeArrowheads="1"/>
          </p:cNvSpPr>
          <p:nvPr/>
        </p:nvSpPr>
        <p:spPr bwMode="auto">
          <a:xfrm>
            <a:off x="4114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1" name="Oval 48"/>
          <p:cNvSpPr>
            <a:spLocks noChangeArrowheads="1"/>
          </p:cNvSpPr>
          <p:nvPr/>
        </p:nvSpPr>
        <p:spPr bwMode="auto">
          <a:xfrm>
            <a:off x="457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2" name="Oval 49"/>
          <p:cNvSpPr>
            <a:spLocks noChangeArrowheads="1"/>
          </p:cNvSpPr>
          <p:nvPr/>
        </p:nvSpPr>
        <p:spPr bwMode="auto">
          <a:xfrm>
            <a:off x="914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3" name="Oval 50"/>
          <p:cNvSpPr>
            <a:spLocks noChangeArrowheads="1"/>
          </p:cNvSpPr>
          <p:nvPr/>
        </p:nvSpPr>
        <p:spPr bwMode="auto">
          <a:xfrm>
            <a:off x="1371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4" name="Oval 51"/>
          <p:cNvSpPr>
            <a:spLocks noChangeArrowheads="1"/>
          </p:cNvSpPr>
          <p:nvPr/>
        </p:nvSpPr>
        <p:spPr bwMode="auto">
          <a:xfrm>
            <a:off x="1828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5" name="Oval 52"/>
          <p:cNvSpPr>
            <a:spLocks noChangeArrowheads="1"/>
          </p:cNvSpPr>
          <p:nvPr/>
        </p:nvSpPr>
        <p:spPr bwMode="auto">
          <a:xfrm>
            <a:off x="2286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6" name="Oval 53"/>
          <p:cNvSpPr>
            <a:spLocks noChangeArrowheads="1"/>
          </p:cNvSpPr>
          <p:nvPr/>
        </p:nvSpPr>
        <p:spPr bwMode="auto">
          <a:xfrm>
            <a:off x="2743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7" name="Oval 54"/>
          <p:cNvSpPr>
            <a:spLocks noChangeArrowheads="1"/>
          </p:cNvSpPr>
          <p:nvPr/>
        </p:nvSpPr>
        <p:spPr bwMode="auto">
          <a:xfrm>
            <a:off x="3200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8" name="Oval 55"/>
          <p:cNvSpPr>
            <a:spLocks noChangeArrowheads="1"/>
          </p:cNvSpPr>
          <p:nvPr/>
        </p:nvSpPr>
        <p:spPr bwMode="auto">
          <a:xfrm>
            <a:off x="3657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59" name="Oval 56"/>
          <p:cNvSpPr>
            <a:spLocks noChangeArrowheads="1"/>
          </p:cNvSpPr>
          <p:nvPr/>
        </p:nvSpPr>
        <p:spPr bwMode="auto">
          <a:xfrm>
            <a:off x="4114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0" name="Oval 57"/>
          <p:cNvSpPr>
            <a:spLocks noChangeArrowheads="1"/>
          </p:cNvSpPr>
          <p:nvPr/>
        </p:nvSpPr>
        <p:spPr bwMode="auto">
          <a:xfrm>
            <a:off x="4572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1" name="Oval 58"/>
          <p:cNvSpPr>
            <a:spLocks noChangeArrowheads="1"/>
          </p:cNvSpPr>
          <p:nvPr/>
        </p:nvSpPr>
        <p:spPr bwMode="auto">
          <a:xfrm>
            <a:off x="5029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2" name="Oval 59"/>
          <p:cNvSpPr>
            <a:spLocks noChangeArrowheads="1"/>
          </p:cNvSpPr>
          <p:nvPr/>
        </p:nvSpPr>
        <p:spPr bwMode="auto">
          <a:xfrm>
            <a:off x="5486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3" name="Oval 60"/>
          <p:cNvSpPr>
            <a:spLocks noChangeArrowheads="1"/>
          </p:cNvSpPr>
          <p:nvPr/>
        </p:nvSpPr>
        <p:spPr bwMode="auto">
          <a:xfrm>
            <a:off x="5943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4" name="Oval 61"/>
          <p:cNvSpPr>
            <a:spLocks noChangeArrowheads="1"/>
          </p:cNvSpPr>
          <p:nvPr/>
        </p:nvSpPr>
        <p:spPr bwMode="auto">
          <a:xfrm>
            <a:off x="6400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5" name="Oval 62"/>
          <p:cNvSpPr>
            <a:spLocks noChangeArrowheads="1"/>
          </p:cNvSpPr>
          <p:nvPr/>
        </p:nvSpPr>
        <p:spPr bwMode="auto">
          <a:xfrm>
            <a:off x="6858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6" name="Oval 63"/>
          <p:cNvSpPr>
            <a:spLocks noChangeArrowheads="1"/>
          </p:cNvSpPr>
          <p:nvPr/>
        </p:nvSpPr>
        <p:spPr bwMode="auto">
          <a:xfrm>
            <a:off x="7315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7" name="Oval 64"/>
          <p:cNvSpPr>
            <a:spLocks noChangeArrowheads="1"/>
          </p:cNvSpPr>
          <p:nvPr/>
        </p:nvSpPr>
        <p:spPr bwMode="auto">
          <a:xfrm>
            <a:off x="7772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8" name="Oval 65"/>
          <p:cNvSpPr>
            <a:spLocks noChangeArrowheads="1"/>
          </p:cNvSpPr>
          <p:nvPr/>
        </p:nvSpPr>
        <p:spPr bwMode="auto">
          <a:xfrm>
            <a:off x="8229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69" name="Oval 66"/>
          <p:cNvSpPr>
            <a:spLocks noChangeArrowheads="1"/>
          </p:cNvSpPr>
          <p:nvPr/>
        </p:nvSpPr>
        <p:spPr bwMode="auto">
          <a:xfrm>
            <a:off x="4572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0" name="Oval 67"/>
          <p:cNvSpPr>
            <a:spLocks noChangeArrowheads="1"/>
          </p:cNvSpPr>
          <p:nvPr/>
        </p:nvSpPr>
        <p:spPr bwMode="auto">
          <a:xfrm>
            <a:off x="5029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1" name="Oval 68"/>
          <p:cNvSpPr>
            <a:spLocks noChangeArrowheads="1"/>
          </p:cNvSpPr>
          <p:nvPr/>
        </p:nvSpPr>
        <p:spPr bwMode="auto">
          <a:xfrm>
            <a:off x="5486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2" name="Oval 69"/>
          <p:cNvSpPr>
            <a:spLocks noChangeArrowheads="1"/>
          </p:cNvSpPr>
          <p:nvPr/>
        </p:nvSpPr>
        <p:spPr bwMode="auto">
          <a:xfrm>
            <a:off x="5943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3" name="Oval 70"/>
          <p:cNvSpPr>
            <a:spLocks noChangeArrowheads="1"/>
          </p:cNvSpPr>
          <p:nvPr/>
        </p:nvSpPr>
        <p:spPr bwMode="auto">
          <a:xfrm>
            <a:off x="6400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4" name="Oval 71"/>
          <p:cNvSpPr>
            <a:spLocks noChangeArrowheads="1"/>
          </p:cNvSpPr>
          <p:nvPr/>
        </p:nvSpPr>
        <p:spPr bwMode="auto">
          <a:xfrm>
            <a:off x="6858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5" name="Oval 72"/>
          <p:cNvSpPr>
            <a:spLocks noChangeArrowheads="1"/>
          </p:cNvSpPr>
          <p:nvPr/>
        </p:nvSpPr>
        <p:spPr bwMode="auto">
          <a:xfrm>
            <a:off x="7315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6" name="Oval 73"/>
          <p:cNvSpPr>
            <a:spLocks noChangeArrowheads="1"/>
          </p:cNvSpPr>
          <p:nvPr/>
        </p:nvSpPr>
        <p:spPr bwMode="auto">
          <a:xfrm>
            <a:off x="7772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7" name="Oval 74"/>
          <p:cNvSpPr>
            <a:spLocks noChangeArrowheads="1"/>
          </p:cNvSpPr>
          <p:nvPr/>
        </p:nvSpPr>
        <p:spPr bwMode="auto">
          <a:xfrm>
            <a:off x="8229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8" name="Oval 75"/>
          <p:cNvSpPr>
            <a:spLocks noChangeArrowheads="1"/>
          </p:cNvSpPr>
          <p:nvPr/>
        </p:nvSpPr>
        <p:spPr bwMode="auto">
          <a:xfrm>
            <a:off x="4572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79" name="Oval 76"/>
          <p:cNvSpPr>
            <a:spLocks noChangeArrowheads="1"/>
          </p:cNvSpPr>
          <p:nvPr/>
        </p:nvSpPr>
        <p:spPr bwMode="auto">
          <a:xfrm>
            <a:off x="5029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0" name="Oval 77"/>
          <p:cNvSpPr>
            <a:spLocks noChangeArrowheads="1"/>
          </p:cNvSpPr>
          <p:nvPr/>
        </p:nvSpPr>
        <p:spPr bwMode="auto">
          <a:xfrm>
            <a:off x="5486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1" name="Oval 78"/>
          <p:cNvSpPr>
            <a:spLocks noChangeArrowheads="1"/>
          </p:cNvSpPr>
          <p:nvPr/>
        </p:nvSpPr>
        <p:spPr bwMode="auto">
          <a:xfrm>
            <a:off x="5943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2" name="Oval 79"/>
          <p:cNvSpPr>
            <a:spLocks noChangeArrowheads="1"/>
          </p:cNvSpPr>
          <p:nvPr/>
        </p:nvSpPr>
        <p:spPr bwMode="auto">
          <a:xfrm>
            <a:off x="6400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3" name="Oval 80"/>
          <p:cNvSpPr>
            <a:spLocks noChangeArrowheads="1"/>
          </p:cNvSpPr>
          <p:nvPr/>
        </p:nvSpPr>
        <p:spPr bwMode="auto">
          <a:xfrm>
            <a:off x="6858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4" name="Oval 81"/>
          <p:cNvSpPr>
            <a:spLocks noChangeArrowheads="1"/>
          </p:cNvSpPr>
          <p:nvPr/>
        </p:nvSpPr>
        <p:spPr bwMode="auto">
          <a:xfrm>
            <a:off x="7315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5" name="Oval 82"/>
          <p:cNvSpPr>
            <a:spLocks noChangeArrowheads="1"/>
          </p:cNvSpPr>
          <p:nvPr/>
        </p:nvSpPr>
        <p:spPr bwMode="auto">
          <a:xfrm>
            <a:off x="7772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6" name="Oval 83"/>
          <p:cNvSpPr>
            <a:spLocks noChangeArrowheads="1"/>
          </p:cNvSpPr>
          <p:nvPr/>
        </p:nvSpPr>
        <p:spPr bwMode="auto">
          <a:xfrm>
            <a:off x="8229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7" name="Oval 84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8" name="Oval 85"/>
          <p:cNvSpPr>
            <a:spLocks noChangeArrowheads="1"/>
          </p:cNvSpPr>
          <p:nvPr/>
        </p:nvSpPr>
        <p:spPr bwMode="auto">
          <a:xfrm>
            <a:off x="5029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89" name="Oval 86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0" name="Oval 8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1" name="Oval 88"/>
          <p:cNvSpPr>
            <a:spLocks noChangeArrowheads="1"/>
          </p:cNvSpPr>
          <p:nvPr/>
        </p:nvSpPr>
        <p:spPr bwMode="auto">
          <a:xfrm>
            <a:off x="6400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2" name="Oval 89"/>
          <p:cNvSpPr>
            <a:spLocks noChangeArrowheads="1"/>
          </p:cNvSpPr>
          <p:nvPr/>
        </p:nvSpPr>
        <p:spPr bwMode="auto">
          <a:xfrm>
            <a:off x="6858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3" name="Oval 90"/>
          <p:cNvSpPr>
            <a:spLocks noChangeArrowheads="1"/>
          </p:cNvSpPr>
          <p:nvPr/>
        </p:nvSpPr>
        <p:spPr bwMode="auto">
          <a:xfrm>
            <a:off x="7315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4" name="Oval 91"/>
          <p:cNvSpPr>
            <a:spLocks noChangeArrowheads="1"/>
          </p:cNvSpPr>
          <p:nvPr/>
        </p:nvSpPr>
        <p:spPr bwMode="auto">
          <a:xfrm>
            <a:off x="7772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5" name="Oval 92"/>
          <p:cNvSpPr>
            <a:spLocks noChangeArrowheads="1"/>
          </p:cNvSpPr>
          <p:nvPr/>
        </p:nvSpPr>
        <p:spPr bwMode="auto">
          <a:xfrm>
            <a:off x="8229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6" name="Oval 93"/>
          <p:cNvSpPr>
            <a:spLocks noChangeArrowheads="1"/>
          </p:cNvSpPr>
          <p:nvPr/>
        </p:nvSpPr>
        <p:spPr bwMode="auto">
          <a:xfrm>
            <a:off x="4572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7" name="Oval 94"/>
          <p:cNvSpPr>
            <a:spLocks noChangeArrowheads="1"/>
          </p:cNvSpPr>
          <p:nvPr/>
        </p:nvSpPr>
        <p:spPr bwMode="auto">
          <a:xfrm>
            <a:off x="5029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8" name="Oval 95"/>
          <p:cNvSpPr>
            <a:spLocks noChangeArrowheads="1"/>
          </p:cNvSpPr>
          <p:nvPr/>
        </p:nvSpPr>
        <p:spPr bwMode="auto">
          <a:xfrm>
            <a:off x="5486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599" name="Oval 96"/>
          <p:cNvSpPr>
            <a:spLocks noChangeArrowheads="1"/>
          </p:cNvSpPr>
          <p:nvPr/>
        </p:nvSpPr>
        <p:spPr bwMode="auto">
          <a:xfrm>
            <a:off x="5943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0" name="Oval 97"/>
          <p:cNvSpPr>
            <a:spLocks noChangeArrowheads="1"/>
          </p:cNvSpPr>
          <p:nvPr/>
        </p:nvSpPr>
        <p:spPr bwMode="auto">
          <a:xfrm>
            <a:off x="6400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1" name="Oval 98"/>
          <p:cNvSpPr>
            <a:spLocks noChangeArrowheads="1"/>
          </p:cNvSpPr>
          <p:nvPr/>
        </p:nvSpPr>
        <p:spPr bwMode="auto">
          <a:xfrm>
            <a:off x="6858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2" name="Oval 99"/>
          <p:cNvSpPr>
            <a:spLocks noChangeArrowheads="1"/>
          </p:cNvSpPr>
          <p:nvPr/>
        </p:nvSpPr>
        <p:spPr bwMode="auto">
          <a:xfrm>
            <a:off x="7315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3" name="Oval 100"/>
          <p:cNvSpPr>
            <a:spLocks noChangeArrowheads="1"/>
          </p:cNvSpPr>
          <p:nvPr/>
        </p:nvSpPr>
        <p:spPr bwMode="auto">
          <a:xfrm>
            <a:off x="7772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4" name="Oval 101"/>
          <p:cNvSpPr>
            <a:spLocks noChangeArrowheads="1"/>
          </p:cNvSpPr>
          <p:nvPr/>
        </p:nvSpPr>
        <p:spPr bwMode="auto">
          <a:xfrm>
            <a:off x="8229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5" name="Oval 102"/>
          <p:cNvSpPr>
            <a:spLocks noChangeArrowheads="1"/>
          </p:cNvSpPr>
          <p:nvPr/>
        </p:nvSpPr>
        <p:spPr bwMode="auto">
          <a:xfrm>
            <a:off x="4572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6" name="Oval 103"/>
          <p:cNvSpPr>
            <a:spLocks noChangeArrowheads="1"/>
          </p:cNvSpPr>
          <p:nvPr/>
        </p:nvSpPr>
        <p:spPr bwMode="auto">
          <a:xfrm>
            <a:off x="5029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7" name="Oval 104"/>
          <p:cNvSpPr>
            <a:spLocks noChangeArrowheads="1"/>
          </p:cNvSpPr>
          <p:nvPr/>
        </p:nvSpPr>
        <p:spPr bwMode="auto">
          <a:xfrm>
            <a:off x="5486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8" name="Oval 105"/>
          <p:cNvSpPr>
            <a:spLocks noChangeArrowheads="1"/>
          </p:cNvSpPr>
          <p:nvPr/>
        </p:nvSpPr>
        <p:spPr bwMode="auto">
          <a:xfrm>
            <a:off x="5943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09" name="Oval 106"/>
          <p:cNvSpPr>
            <a:spLocks noChangeArrowheads="1"/>
          </p:cNvSpPr>
          <p:nvPr/>
        </p:nvSpPr>
        <p:spPr bwMode="auto">
          <a:xfrm>
            <a:off x="6400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0" name="Oval 107"/>
          <p:cNvSpPr>
            <a:spLocks noChangeArrowheads="1"/>
          </p:cNvSpPr>
          <p:nvPr/>
        </p:nvSpPr>
        <p:spPr bwMode="auto">
          <a:xfrm>
            <a:off x="6858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1" name="Oval 108"/>
          <p:cNvSpPr>
            <a:spLocks noChangeArrowheads="1"/>
          </p:cNvSpPr>
          <p:nvPr/>
        </p:nvSpPr>
        <p:spPr bwMode="auto">
          <a:xfrm>
            <a:off x="7315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2" name="Oval 109"/>
          <p:cNvSpPr>
            <a:spLocks noChangeArrowheads="1"/>
          </p:cNvSpPr>
          <p:nvPr/>
        </p:nvSpPr>
        <p:spPr bwMode="auto">
          <a:xfrm>
            <a:off x="7772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3" name="Oval 110"/>
          <p:cNvSpPr>
            <a:spLocks noChangeArrowheads="1"/>
          </p:cNvSpPr>
          <p:nvPr/>
        </p:nvSpPr>
        <p:spPr bwMode="auto">
          <a:xfrm>
            <a:off x="8229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4" name="Oval 111"/>
          <p:cNvSpPr>
            <a:spLocks noChangeArrowheads="1"/>
          </p:cNvSpPr>
          <p:nvPr/>
        </p:nvSpPr>
        <p:spPr bwMode="auto">
          <a:xfrm>
            <a:off x="457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5" name="Oval 112"/>
          <p:cNvSpPr>
            <a:spLocks noChangeArrowheads="1"/>
          </p:cNvSpPr>
          <p:nvPr/>
        </p:nvSpPr>
        <p:spPr bwMode="auto">
          <a:xfrm>
            <a:off x="914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6" name="Oval 113"/>
          <p:cNvSpPr>
            <a:spLocks noChangeArrowheads="1"/>
          </p:cNvSpPr>
          <p:nvPr/>
        </p:nvSpPr>
        <p:spPr bwMode="auto">
          <a:xfrm>
            <a:off x="1371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7" name="Oval 114"/>
          <p:cNvSpPr>
            <a:spLocks noChangeArrowheads="1"/>
          </p:cNvSpPr>
          <p:nvPr/>
        </p:nvSpPr>
        <p:spPr bwMode="auto">
          <a:xfrm>
            <a:off x="1828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8" name="Oval 115"/>
          <p:cNvSpPr>
            <a:spLocks noChangeArrowheads="1"/>
          </p:cNvSpPr>
          <p:nvPr/>
        </p:nvSpPr>
        <p:spPr bwMode="auto">
          <a:xfrm>
            <a:off x="2286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19" name="Oval 116"/>
          <p:cNvSpPr>
            <a:spLocks noChangeArrowheads="1"/>
          </p:cNvSpPr>
          <p:nvPr/>
        </p:nvSpPr>
        <p:spPr bwMode="auto">
          <a:xfrm>
            <a:off x="2743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0" name="Oval 117"/>
          <p:cNvSpPr>
            <a:spLocks noChangeArrowheads="1"/>
          </p:cNvSpPr>
          <p:nvPr/>
        </p:nvSpPr>
        <p:spPr bwMode="auto">
          <a:xfrm>
            <a:off x="3200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1" name="Oval 118"/>
          <p:cNvSpPr>
            <a:spLocks noChangeArrowheads="1"/>
          </p:cNvSpPr>
          <p:nvPr/>
        </p:nvSpPr>
        <p:spPr bwMode="auto">
          <a:xfrm>
            <a:off x="3657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2" name="Oval 119"/>
          <p:cNvSpPr>
            <a:spLocks noChangeArrowheads="1"/>
          </p:cNvSpPr>
          <p:nvPr/>
        </p:nvSpPr>
        <p:spPr bwMode="auto">
          <a:xfrm>
            <a:off x="4114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3" name="Oval 120"/>
          <p:cNvSpPr>
            <a:spLocks noChangeArrowheads="1"/>
          </p:cNvSpPr>
          <p:nvPr/>
        </p:nvSpPr>
        <p:spPr bwMode="auto">
          <a:xfrm>
            <a:off x="4572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4" name="Oval 121"/>
          <p:cNvSpPr>
            <a:spLocks noChangeArrowheads="1"/>
          </p:cNvSpPr>
          <p:nvPr/>
        </p:nvSpPr>
        <p:spPr bwMode="auto">
          <a:xfrm>
            <a:off x="5029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5" name="Oval 122"/>
          <p:cNvSpPr>
            <a:spLocks noChangeArrowheads="1"/>
          </p:cNvSpPr>
          <p:nvPr/>
        </p:nvSpPr>
        <p:spPr bwMode="auto">
          <a:xfrm>
            <a:off x="5486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6" name="Oval 123"/>
          <p:cNvSpPr>
            <a:spLocks noChangeArrowheads="1"/>
          </p:cNvSpPr>
          <p:nvPr/>
        </p:nvSpPr>
        <p:spPr bwMode="auto">
          <a:xfrm>
            <a:off x="5943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7" name="Oval 124"/>
          <p:cNvSpPr>
            <a:spLocks noChangeArrowheads="1"/>
          </p:cNvSpPr>
          <p:nvPr/>
        </p:nvSpPr>
        <p:spPr bwMode="auto">
          <a:xfrm>
            <a:off x="6400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8" name="Oval 125"/>
          <p:cNvSpPr>
            <a:spLocks noChangeArrowheads="1"/>
          </p:cNvSpPr>
          <p:nvPr/>
        </p:nvSpPr>
        <p:spPr bwMode="auto">
          <a:xfrm>
            <a:off x="6858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29" name="Oval 126"/>
          <p:cNvSpPr>
            <a:spLocks noChangeArrowheads="1"/>
          </p:cNvSpPr>
          <p:nvPr/>
        </p:nvSpPr>
        <p:spPr bwMode="auto">
          <a:xfrm>
            <a:off x="7315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0" name="Oval 127"/>
          <p:cNvSpPr>
            <a:spLocks noChangeArrowheads="1"/>
          </p:cNvSpPr>
          <p:nvPr/>
        </p:nvSpPr>
        <p:spPr bwMode="auto">
          <a:xfrm>
            <a:off x="7772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1" name="Oval 128"/>
          <p:cNvSpPr>
            <a:spLocks noChangeArrowheads="1"/>
          </p:cNvSpPr>
          <p:nvPr/>
        </p:nvSpPr>
        <p:spPr bwMode="auto">
          <a:xfrm>
            <a:off x="8229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2" name="Oval 129"/>
          <p:cNvSpPr>
            <a:spLocks noChangeArrowheads="1"/>
          </p:cNvSpPr>
          <p:nvPr/>
        </p:nvSpPr>
        <p:spPr bwMode="auto">
          <a:xfrm>
            <a:off x="457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3" name="Oval 130"/>
          <p:cNvSpPr>
            <a:spLocks noChangeArrowheads="1"/>
          </p:cNvSpPr>
          <p:nvPr/>
        </p:nvSpPr>
        <p:spPr bwMode="auto">
          <a:xfrm>
            <a:off x="914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4" name="Oval 131"/>
          <p:cNvSpPr>
            <a:spLocks noChangeArrowheads="1"/>
          </p:cNvSpPr>
          <p:nvPr/>
        </p:nvSpPr>
        <p:spPr bwMode="auto">
          <a:xfrm>
            <a:off x="1371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5" name="Oval 132"/>
          <p:cNvSpPr>
            <a:spLocks noChangeArrowheads="1"/>
          </p:cNvSpPr>
          <p:nvPr/>
        </p:nvSpPr>
        <p:spPr bwMode="auto">
          <a:xfrm>
            <a:off x="1828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6" name="Oval 133"/>
          <p:cNvSpPr>
            <a:spLocks noChangeArrowheads="1"/>
          </p:cNvSpPr>
          <p:nvPr/>
        </p:nvSpPr>
        <p:spPr bwMode="auto">
          <a:xfrm>
            <a:off x="2286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7" name="Oval 134"/>
          <p:cNvSpPr>
            <a:spLocks noChangeArrowheads="1"/>
          </p:cNvSpPr>
          <p:nvPr/>
        </p:nvSpPr>
        <p:spPr bwMode="auto">
          <a:xfrm>
            <a:off x="2743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8" name="Oval 135"/>
          <p:cNvSpPr>
            <a:spLocks noChangeArrowheads="1"/>
          </p:cNvSpPr>
          <p:nvPr/>
        </p:nvSpPr>
        <p:spPr bwMode="auto">
          <a:xfrm>
            <a:off x="3200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39" name="Oval 136"/>
          <p:cNvSpPr>
            <a:spLocks noChangeArrowheads="1"/>
          </p:cNvSpPr>
          <p:nvPr/>
        </p:nvSpPr>
        <p:spPr bwMode="auto">
          <a:xfrm>
            <a:off x="3657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0" name="Oval 137"/>
          <p:cNvSpPr>
            <a:spLocks noChangeArrowheads="1"/>
          </p:cNvSpPr>
          <p:nvPr/>
        </p:nvSpPr>
        <p:spPr bwMode="auto">
          <a:xfrm>
            <a:off x="4114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1" name="Oval 138"/>
          <p:cNvSpPr>
            <a:spLocks noChangeArrowheads="1"/>
          </p:cNvSpPr>
          <p:nvPr/>
        </p:nvSpPr>
        <p:spPr bwMode="auto">
          <a:xfrm>
            <a:off x="4572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2" name="Oval 139"/>
          <p:cNvSpPr>
            <a:spLocks noChangeArrowheads="1"/>
          </p:cNvSpPr>
          <p:nvPr/>
        </p:nvSpPr>
        <p:spPr bwMode="auto">
          <a:xfrm>
            <a:off x="5029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3" name="Oval 140"/>
          <p:cNvSpPr>
            <a:spLocks noChangeArrowheads="1"/>
          </p:cNvSpPr>
          <p:nvPr/>
        </p:nvSpPr>
        <p:spPr bwMode="auto">
          <a:xfrm>
            <a:off x="5486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4" name="Oval 141"/>
          <p:cNvSpPr>
            <a:spLocks noChangeArrowheads="1"/>
          </p:cNvSpPr>
          <p:nvPr/>
        </p:nvSpPr>
        <p:spPr bwMode="auto">
          <a:xfrm>
            <a:off x="5943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5" name="Oval 142"/>
          <p:cNvSpPr>
            <a:spLocks noChangeArrowheads="1"/>
          </p:cNvSpPr>
          <p:nvPr/>
        </p:nvSpPr>
        <p:spPr bwMode="auto">
          <a:xfrm>
            <a:off x="6400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6" name="Oval 143"/>
          <p:cNvSpPr>
            <a:spLocks noChangeArrowheads="1"/>
          </p:cNvSpPr>
          <p:nvPr/>
        </p:nvSpPr>
        <p:spPr bwMode="auto">
          <a:xfrm>
            <a:off x="6858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7" name="Oval 144"/>
          <p:cNvSpPr>
            <a:spLocks noChangeArrowheads="1"/>
          </p:cNvSpPr>
          <p:nvPr/>
        </p:nvSpPr>
        <p:spPr bwMode="auto">
          <a:xfrm>
            <a:off x="7315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8" name="Oval 145"/>
          <p:cNvSpPr>
            <a:spLocks noChangeArrowheads="1"/>
          </p:cNvSpPr>
          <p:nvPr/>
        </p:nvSpPr>
        <p:spPr bwMode="auto">
          <a:xfrm>
            <a:off x="7772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49" name="Oval 146"/>
          <p:cNvSpPr>
            <a:spLocks noChangeArrowheads="1"/>
          </p:cNvSpPr>
          <p:nvPr/>
        </p:nvSpPr>
        <p:spPr bwMode="auto">
          <a:xfrm>
            <a:off x="8229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9650" name="Line 147"/>
          <p:cNvSpPr>
            <a:spLocks noChangeShapeType="1"/>
          </p:cNvSpPr>
          <p:nvPr/>
        </p:nvSpPr>
        <p:spPr bwMode="auto">
          <a:xfrm>
            <a:off x="3489325" y="3200400"/>
            <a:ext cx="2743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48"/>
          <p:cNvGrpSpPr>
            <a:grpSpLocks/>
          </p:cNvGrpSpPr>
          <p:nvPr/>
        </p:nvGrpSpPr>
        <p:grpSpPr bwMode="auto">
          <a:xfrm>
            <a:off x="5053013" y="3352800"/>
            <a:ext cx="3749675" cy="2971800"/>
            <a:chOff x="3183" y="2112"/>
            <a:chExt cx="2362" cy="1872"/>
          </a:xfrm>
        </p:grpSpPr>
        <p:sp>
          <p:nvSpPr>
            <p:cNvPr id="149658" name="Line 149"/>
            <p:cNvSpPr>
              <a:spLocks noChangeShapeType="1"/>
            </p:cNvSpPr>
            <p:nvPr/>
          </p:nvSpPr>
          <p:spPr bwMode="auto">
            <a:xfrm>
              <a:off x="3926" y="2112"/>
              <a:ext cx="480" cy="13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9659" name="Text Box 150"/>
            <p:cNvSpPr txBox="1">
              <a:spLocks noChangeArrowheads="1"/>
            </p:cNvSpPr>
            <p:nvPr/>
          </p:nvSpPr>
          <p:spPr bwMode="auto">
            <a:xfrm>
              <a:off x="3183" y="3504"/>
              <a:ext cx="2362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forbidden by gap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000"/>
                <a:t>(except for </a:t>
              </a:r>
              <a:r>
                <a:rPr lang="en-US" altLang="en-US" sz="2000">
                  <a:solidFill>
                    <a:schemeClr val="accent2"/>
                  </a:solidFill>
                </a:rPr>
                <a:t>finite</a:t>
              </a:r>
              <a:r>
                <a:rPr lang="en-US" altLang="en-US" sz="2000"/>
                <a:t>-crystal </a:t>
              </a:r>
              <a:r>
                <a:rPr lang="en-US" altLang="en-US" sz="2000">
                  <a:solidFill>
                    <a:schemeClr val="accent2"/>
                  </a:solidFill>
                </a:rPr>
                <a:t>tunneling</a:t>
              </a:r>
              <a:r>
                <a:rPr lang="en-US" altLang="en-US" sz="2000"/>
                <a:t>)</a:t>
              </a:r>
            </a:p>
          </p:txBody>
        </p:sp>
        <p:grpSp>
          <p:nvGrpSpPr>
            <p:cNvPr id="149660" name="Group 151"/>
            <p:cNvGrpSpPr>
              <a:grpSpLocks/>
            </p:cNvGrpSpPr>
            <p:nvPr/>
          </p:nvGrpSpPr>
          <p:grpSpPr bwMode="auto">
            <a:xfrm>
              <a:off x="3974" y="2544"/>
              <a:ext cx="384" cy="384"/>
              <a:chOff x="3312" y="2496"/>
              <a:chExt cx="384" cy="384"/>
            </a:xfrm>
          </p:grpSpPr>
          <p:sp>
            <p:nvSpPr>
              <p:cNvPr id="149661" name="Line 152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62" name="Line 153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4" name="Group 154"/>
          <p:cNvGrpSpPr>
            <a:grpSpLocks/>
          </p:cNvGrpSpPr>
          <p:nvPr/>
        </p:nvGrpSpPr>
        <p:grpSpPr bwMode="auto">
          <a:xfrm>
            <a:off x="171450" y="2743200"/>
            <a:ext cx="4476750" cy="914400"/>
            <a:chOff x="108" y="1728"/>
            <a:chExt cx="2820" cy="576"/>
          </a:xfrm>
        </p:grpSpPr>
        <p:sp>
          <p:nvSpPr>
            <p:cNvPr id="149653" name="Line 155"/>
            <p:cNvSpPr>
              <a:spLocks noChangeShapeType="1"/>
            </p:cNvSpPr>
            <p:nvPr/>
          </p:nvSpPr>
          <p:spPr bwMode="auto">
            <a:xfrm flipH="1">
              <a:off x="912" y="2112"/>
              <a:ext cx="201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9654" name="Group 156"/>
            <p:cNvGrpSpPr>
              <a:grpSpLocks/>
            </p:cNvGrpSpPr>
            <p:nvPr/>
          </p:nvGrpSpPr>
          <p:grpSpPr bwMode="auto">
            <a:xfrm>
              <a:off x="1248" y="1920"/>
              <a:ext cx="384" cy="384"/>
              <a:chOff x="3312" y="2496"/>
              <a:chExt cx="384" cy="384"/>
            </a:xfrm>
          </p:grpSpPr>
          <p:sp>
            <p:nvSpPr>
              <p:cNvPr id="149656" name="Line 157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657" name="Line 158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49655" name="Text Box 159"/>
            <p:cNvSpPr txBox="1">
              <a:spLocks noChangeArrowheads="1"/>
            </p:cNvSpPr>
            <p:nvPr/>
          </p:nvSpPr>
          <p:spPr bwMode="auto">
            <a:xfrm>
              <a:off x="108" y="1728"/>
              <a:ext cx="12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forbidden by Bloch</a:t>
              </a: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(</a:t>
              </a:r>
              <a:r>
                <a:rPr lang="en-US" altLang="en-US" sz="1800" i="1"/>
                <a:t>k</a:t>
              </a:r>
              <a:r>
                <a:rPr lang="en-US" altLang="en-US" sz="1800"/>
                <a:t> conserved)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89" name="Picture 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175"/>
          <a:stretch>
            <a:fillRect/>
          </a:stretch>
        </p:blipFill>
        <p:spPr bwMode="auto">
          <a:xfrm>
            <a:off x="3886200" y="1066800"/>
            <a:ext cx="4405313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3200">
                <a:ea typeface="ＭＳ Ｐゴシック" charset="-128"/>
              </a:rPr>
              <a:t>2d periodicity, </a:t>
            </a:r>
            <a:r>
              <a:rPr lang="en-US" altLang="en-US" sz="3200" i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>
                <a:ea typeface="ＭＳ Ｐゴシック" charset="-128"/>
              </a:rPr>
              <a:t>=12:1</a:t>
            </a:r>
          </a:p>
        </p:txBody>
      </p:sp>
      <p:sp>
        <p:nvSpPr>
          <p:cNvPr id="63491" name="Text Box 3"/>
          <p:cNvSpPr txBox="1">
            <a:spLocks noChangeArrowheads="1"/>
          </p:cNvSpPr>
          <p:nvPr/>
        </p:nvSpPr>
        <p:spPr bwMode="auto">
          <a:xfrm>
            <a:off x="51927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E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3492" name="Text Box 4"/>
          <p:cNvSpPr txBox="1">
            <a:spLocks noChangeArrowheads="1"/>
          </p:cNvSpPr>
          <p:nvPr/>
        </p:nvSpPr>
        <p:spPr bwMode="auto">
          <a:xfrm>
            <a:off x="5257800" y="6019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H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3493" name="Line 5"/>
          <p:cNvSpPr>
            <a:spLocks noChangeShapeType="1"/>
          </p:cNvSpPr>
          <p:nvPr/>
        </p:nvSpPr>
        <p:spPr bwMode="auto">
          <a:xfrm flipV="1">
            <a:off x="4724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34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626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Text Box 11"/>
          <p:cNvSpPr txBox="1">
            <a:spLocks noChangeArrowheads="1"/>
          </p:cNvSpPr>
          <p:nvPr/>
        </p:nvSpPr>
        <p:spPr bwMode="auto">
          <a:xfrm>
            <a:off x="3962400" y="5638800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TM</a:t>
            </a:r>
          </a:p>
        </p:txBody>
      </p:sp>
      <p:grpSp>
        <p:nvGrpSpPr>
          <p:cNvPr id="63496" name="Group 68"/>
          <p:cNvGrpSpPr>
            <a:grpSpLocks/>
          </p:cNvGrpSpPr>
          <p:nvPr/>
        </p:nvGrpSpPr>
        <p:grpSpPr bwMode="auto">
          <a:xfrm>
            <a:off x="457200" y="3557588"/>
            <a:ext cx="6477000" cy="2751137"/>
            <a:chOff x="288" y="2241"/>
            <a:chExt cx="4080" cy="1733"/>
          </a:xfrm>
        </p:grpSpPr>
        <p:pic>
          <p:nvPicPr>
            <p:cNvPr id="63507" name="Picture 53" descr="e.k03.b01.z.tm.png                                             0009C61BWesternesse                    B6C46D1E: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2352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8" name="Oval 58"/>
            <p:cNvSpPr>
              <a:spLocks noChangeArrowheads="1"/>
            </p:cNvSpPr>
            <p:nvPr/>
          </p:nvSpPr>
          <p:spPr bwMode="auto">
            <a:xfrm>
              <a:off x="4224" y="2241"/>
              <a:ext cx="144" cy="144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3509" name="Line 59"/>
            <p:cNvSpPr>
              <a:spLocks noChangeShapeType="1"/>
            </p:cNvSpPr>
            <p:nvPr/>
          </p:nvSpPr>
          <p:spPr bwMode="auto">
            <a:xfrm flipH="1">
              <a:off x="1915" y="2348"/>
              <a:ext cx="2317" cy="56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0" name="Text Box 62"/>
            <p:cNvSpPr txBox="1">
              <a:spLocks noChangeArrowheads="1"/>
            </p:cNvSpPr>
            <p:nvPr/>
          </p:nvSpPr>
          <p:spPr bwMode="auto">
            <a:xfrm>
              <a:off x="288" y="2736"/>
              <a:ext cx="2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 i="1"/>
                <a:t>E</a:t>
              </a:r>
              <a:r>
                <a:rPr lang="en-US" altLang="en-US" sz="2400" i="1" baseline="-25000"/>
                <a:t>z</a:t>
              </a:r>
              <a:endParaRPr lang="en-US" altLang="en-US" sz="2400" i="1"/>
            </a:p>
          </p:txBody>
        </p:sp>
        <p:sp>
          <p:nvSpPr>
            <p:cNvPr id="63511" name="Line 63"/>
            <p:cNvSpPr>
              <a:spLocks noChangeShapeType="1"/>
            </p:cNvSpPr>
            <p:nvPr/>
          </p:nvSpPr>
          <p:spPr bwMode="auto">
            <a:xfrm flipH="1">
              <a:off x="640" y="3515"/>
              <a:ext cx="114" cy="2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2" name="Line 64"/>
            <p:cNvSpPr>
              <a:spLocks noChangeShapeType="1"/>
            </p:cNvSpPr>
            <p:nvPr/>
          </p:nvSpPr>
          <p:spPr bwMode="auto">
            <a:xfrm>
              <a:off x="1017" y="3510"/>
              <a:ext cx="103" cy="2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513" name="Text Box 65"/>
            <p:cNvSpPr txBox="1">
              <a:spLocks noChangeArrowheads="1"/>
            </p:cNvSpPr>
            <p:nvPr/>
          </p:nvSpPr>
          <p:spPr bwMode="auto">
            <a:xfrm>
              <a:off x="518" y="3686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–</a:t>
              </a:r>
            </a:p>
          </p:txBody>
        </p:sp>
        <p:sp>
          <p:nvSpPr>
            <p:cNvPr id="63514" name="Text Box 66"/>
            <p:cNvSpPr txBox="1">
              <a:spLocks noChangeArrowheads="1"/>
            </p:cNvSpPr>
            <p:nvPr/>
          </p:nvSpPr>
          <p:spPr bwMode="auto">
            <a:xfrm>
              <a:off x="1046" y="3686"/>
              <a:ext cx="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+</a:t>
              </a:r>
            </a:p>
          </p:txBody>
        </p:sp>
      </p:grpSp>
      <p:sp>
        <p:nvSpPr>
          <p:cNvPr id="63497" name="Oval 60"/>
          <p:cNvSpPr>
            <a:spLocks noChangeArrowheads="1"/>
          </p:cNvSpPr>
          <p:nvPr/>
        </p:nvSpPr>
        <p:spPr bwMode="auto">
          <a:xfrm>
            <a:off x="6705600" y="2803525"/>
            <a:ext cx="228600" cy="228600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3498" name="Line 61"/>
          <p:cNvSpPr>
            <a:spLocks noChangeShapeType="1"/>
          </p:cNvSpPr>
          <p:nvPr/>
        </p:nvSpPr>
        <p:spPr bwMode="auto">
          <a:xfrm flipH="1" flipV="1">
            <a:off x="3105150" y="2157413"/>
            <a:ext cx="3595688" cy="679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3499" name="Text Box 67"/>
          <p:cNvSpPr txBox="1">
            <a:spLocks noChangeArrowheads="1"/>
          </p:cNvSpPr>
          <p:nvPr/>
        </p:nvSpPr>
        <p:spPr bwMode="auto">
          <a:xfrm>
            <a:off x="457200" y="1752600"/>
            <a:ext cx="4492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/>
              <a:t>E</a:t>
            </a:r>
            <a:r>
              <a:rPr lang="en-US" altLang="en-US" sz="2400" i="1" baseline="-25000"/>
              <a:t>z</a:t>
            </a:r>
            <a:endParaRPr lang="en-US" altLang="en-US" sz="2400" i="1"/>
          </a:p>
        </p:txBody>
      </p:sp>
      <p:pic>
        <p:nvPicPr>
          <p:cNvPr id="63500" name="Picture 72" descr="e.k03.b02.z.tm.png                                             0009C61BWesternesse                    B6C46D1E: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066800"/>
            <a:ext cx="20320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1" name="Text Box 73"/>
          <p:cNvSpPr txBox="1">
            <a:spLocks noChangeArrowheads="1"/>
          </p:cNvSpPr>
          <p:nvPr/>
        </p:nvSpPr>
        <p:spPr bwMode="auto">
          <a:xfrm>
            <a:off x="987425" y="3048000"/>
            <a:ext cx="2265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/>
              <a:t>(+ 90° rotated version)</a:t>
            </a:r>
          </a:p>
        </p:txBody>
      </p:sp>
      <p:sp>
        <p:nvSpPr>
          <p:cNvPr id="63502" name="Text Box 74"/>
          <p:cNvSpPr txBox="1">
            <a:spLocks noChangeArrowheads="1"/>
          </p:cNvSpPr>
          <p:nvPr/>
        </p:nvSpPr>
        <p:spPr bwMode="auto">
          <a:xfrm>
            <a:off x="6588125" y="5562600"/>
            <a:ext cx="159543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i="1"/>
              <a:t>n</a:t>
            </a:r>
            <a:r>
              <a:rPr lang="en-US" altLang="en-US" sz="2400"/>
              <a:t> &gt; ~1.75:1</a:t>
            </a:r>
          </a:p>
        </p:txBody>
      </p:sp>
      <p:sp>
        <p:nvSpPr>
          <p:cNvPr id="63503" name="Text Box 67"/>
          <p:cNvSpPr txBox="1">
            <a:spLocks noChangeArrowheads="1"/>
          </p:cNvSpPr>
          <p:nvPr/>
        </p:nvSpPr>
        <p:spPr bwMode="auto">
          <a:xfrm>
            <a:off x="4008438" y="4876800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3504" name="Text Box 68"/>
          <p:cNvSpPr txBox="1">
            <a:spLocks noChangeArrowheads="1"/>
          </p:cNvSpPr>
          <p:nvPr/>
        </p:nvSpPr>
        <p:spPr bwMode="auto">
          <a:xfrm>
            <a:off x="5380038" y="487997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3505" name="Text Box 69"/>
          <p:cNvSpPr txBox="1">
            <a:spLocks noChangeArrowheads="1"/>
          </p:cNvSpPr>
          <p:nvPr/>
        </p:nvSpPr>
        <p:spPr bwMode="auto">
          <a:xfrm>
            <a:off x="6675438" y="4879975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3506" name="Text Box 70"/>
          <p:cNvSpPr txBox="1">
            <a:spLocks noChangeArrowheads="1"/>
          </p:cNvSpPr>
          <p:nvPr/>
        </p:nvSpPr>
        <p:spPr bwMode="auto">
          <a:xfrm>
            <a:off x="7985125" y="48768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Benefits of a complete gap…</a:t>
            </a:r>
          </a:p>
        </p:txBody>
      </p:sp>
      <p:sp>
        <p:nvSpPr>
          <p:cNvPr id="150530" name="Oval 3"/>
          <p:cNvSpPr>
            <a:spLocks noChangeArrowheads="1"/>
          </p:cNvSpPr>
          <p:nvPr/>
        </p:nvSpPr>
        <p:spPr bwMode="auto">
          <a:xfrm>
            <a:off x="457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1" name="Oval 4"/>
          <p:cNvSpPr>
            <a:spLocks noChangeArrowheads="1"/>
          </p:cNvSpPr>
          <p:nvPr/>
        </p:nvSpPr>
        <p:spPr bwMode="auto">
          <a:xfrm>
            <a:off x="914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2" name="Oval 5"/>
          <p:cNvSpPr>
            <a:spLocks noChangeArrowheads="1"/>
          </p:cNvSpPr>
          <p:nvPr/>
        </p:nvSpPr>
        <p:spPr bwMode="auto">
          <a:xfrm>
            <a:off x="1371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3" name="Oval 6"/>
          <p:cNvSpPr>
            <a:spLocks noChangeArrowheads="1"/>
          </p:cNvSpPr>
          <p:nvPr/>
        </p:nvSpPr>
        <p:spPr bwMode="auto">
          <a:xfrm>
            <a:off x="1828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4" name="Oval 7"/>
          <p:cNvSpPr>
            <a:spLocks noChangeArrowheads="1"/>
          </p:cNvSpPr>
          <p:nvPr/>
        </p:nvSpPr>
        <p:spPr bwMode="auto">
          <a:xfrm>
            <a:off x="2286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5" name="Oval 8"/>
          <p:cNvSpPr>
            <a:spLocks noChangeArrowheads="1"/>
          </p:cNvSpPr>
          <p:nvPr/>
        </p:nvSpPr>
        <p:spPr bwMode="auto">
          <a:xfrm>
            <a:off x="2743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6" name="Oval 9"/>
          <p:cNvSpPr>
            <a:spLocks noChangeArrowheads="1"/>
          </p:cNvSpPr>
          <p:nvPr/>
        </p:nvSpPr>
        <p:spPr bwMode="auto">
          <a:xfrm>
            <a:off x="3200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7" name="Oval 10"/>
          <p:cNvSpPr>
            <a:spLocks noChangeArrowheads="1"/>
          </p:cNvSpPr>
          <p:nvPr/>
        </p:nvSpPr>
        <p:spPr bwMode="auto">
          <a:xfrm>
            <a:off x="3657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8" name="Oval 11"/>
          <p:cNvSpPr>
            <a:spLocks noChangeArrowheads="1"/>
          </p:cNvSpPr>
          <p:nvPr/>
        </p:nvSpPr>
        <p:spPr bwMode="auto">
          <a:xfrm>
            <a:off x="4114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39" name="Oval 12"/>
          <p:cNvSpPr>
            <a:spLocks noChangeArrowheads="1"/>
          </p:cNvSpPr>
          <p:nvPr/>
        </p:nvSpPr>
        <p:spPr bwMode="auto">
          <a:xfrm>
            <a:off x="457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0" name="Oval 13"/>
          <p:cNvSpPr>
            <a:spLocks noChangeArrowheads="1"/>
          </p:cNvSpPr>
          <p:nvPr/>
        </p:nvSpPr>
        <p:spPr bwMode="auto">
          <a:xfrm>
            <a:off x="914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1" name="Oval 14"/>
          <p:cNvSpPr>
            <a:spLocks noChangeArrowheads="1"/>
          </p:cNvSpPr>
          <p:nvPr/>
        </p:nvSpPr>
        <p:spPr bwMode="auto">
          <a:xfrm>
            <a:off x="1371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2" name="Oval 15"/>
          <p:cNvSpPr>
            <a:spLocks noChangeArrowheads="1"/>
          </p:cNvSpPr>
          <p:nvPr/>
        </p:nvSpPr>
        <p:spPr bwMode="auto">
          <a:xfrm>
            <a:off x="1828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3" name="Oval 16"/>
          <p:cNvSpPr>
            <a:spLocks noChangeArrowheads="1"/>
          </p:cNvSpPr>
          <p:nvPr/>
        </p:nvSpPr>
        <p:spPr bwMode="auto">
          <a:xfrm>
            <a:off x="2286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4" name="Oval 17"/>
          <p:cNvSpPr>
            <a:spLocks noChangeArrowheads="1"/>
          </p:cNvSpPr>
          <p:nvPr/>
        </p:nvSpPr>
        <p:spPr bwMode="auto">
          <a:xfrm>
            <a:off x="2743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5" name="Oval 18"/>
          <p:cNvSpPr>
            <a:spLocks noChangeArrowheads="1"/>
          </p:cNvSpPr>
          <p:nvPr/>
        </p:nvSpPr>
        <p:spPr bwMode="auto">
          <a:xfrm>
            <a:off x="3200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6" name="Oval 19"/>
          <p:cNvSpPr>
            <a:spLocks noChangeArrowheads="1"/>
          </p:cNvSpPr>
          <p:nvPr/>
        </p:nvSpPr>
        <p:spPr bwMode="auto">
          <a:xfrm>
            <a:off x="3657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7" name="Oval 20"/>
          <p:cNvSpPr>
            <a:spLocks noChangeArrowheads="1"/>
          </p:cNvSpPr>
          <p:nvPr/>
        </p:nvSpPr>
        <p:spPr bwMode="auto">
          <a:xfrm>
            <a:off x="4114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8" name="Oval 21"/>
          <p:cNvSpPr>
            <a:spLocks noChangeArrowheads="1"/>
          </p:cNvSpPr>
          <p:nvPr/>
        </p:nvSpPr>
        <p:spPr bwMode="auto">
          <a:xfrm>
            <a:off x="457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49" name="Oval 22"/>
          <p:cNvSpPr>
            <a:spLocks noChangeArrowheads="1"/>
          </p:cNvSpPr>
          <p:nvPr/>
        </p:nvSpPr>
        <p:spPr bwMode="auto">
          <a:xfrm>
            <a:off x="914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0" name="Oval 23"/>
          <p:cNvSpPr>
            <a:spLocks noChangeArrowheads="1"/>
          </p:cNvSpPr>
          <p:nvPr/>
        </p:nvSpPr>
        <p:spPr bwMode="auto">
          <a:xfrm>
            <a:off x="1371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1" name="Oval 24"/>
          <p:cNvSpPr>
            <a:spLocks noChangeArrowheads="1"/>
          </p:cNvSpPr>
          <p:nvPr/>
        </p:nvSpPr>
        <p:spPr bwMode="auto">
          <a:xfrm>
            <a:off x="1828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2" name="Oval 25"/>
          <p:cNvSpPr>
            <a:spLocks noChangeArrowheads="1"/>
          </p:cNvSpPr>
          <p:nvPr/>
        </p:nvSpPr>
        <p:spPr bwMode="auto">
          <a:xfrm>
            <a:off x="2286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3" name="Oval 26"/>
          <p:cNvSpPr>
            <a:spLocks noChangeArrowheads="1"/>
          </p:cNvSpPr>
          <p:nvPr/>
        </p:nvSpPr>
        <p:spPr bwMode="auto">
          <a:xfrm>
            <a:off x="2743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4" name="Oval 27"/>
          <p:cNvSpPr>
            <a:spLocks noChangeArrowheads="1"/>
          </p:cNvSpPr>
          <p:nvPr/>
        </p:nvSpPr>
        <p:spPr bwMode="auto">
          <a:xfrm>
            <a:off x="3200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5" name="Oval 28"/>
          <p:cNvSpPr>
            <a:spLocks noChangeArrowheads="1"/>
          </p:cNvSpPr>
          <p:nvPr/>
        </p:nvSpPr>
        <p:spPr bwMode="auto">
          <a:xfrm>
            <a:off x="3657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6" name="Oval 29"/>
          <p:cNvSpPr>
            <a:spLocks noChangeArrowheads="1"/>
          </p:cNvSpPr>
          <p:nvPr/>
        </p:nvSpPr>
        <p:spPr bwMode="auto">
          <a:xfrm>
            <a:off x="4114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7" name="Oval 30"/>
          <p:cNvSpPr>
            <a:spLocks noChangeArrowheads="1"/>
          </p:cNvSpPr>
          <p:nvPr/>
        </p:nvSpPr>
        <p:spPr bwMode="auto">
          <a:xfrm>
            <a:off x="457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8" name="Oval 31"/>
          <p:cNvSpPr>
            <a:spLocks noChangeArrowheads="1"/>
          </p:cNvSpPr>
          <p:nvPr/>
        </p:nvSpPr>
        <p:spPr bwMode="auto">
          <a:xfrm>
            <a:off x="914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59" name="Oval 32"/>
          <p:cNvSpPr>
            <a:spLocks noChangeArrowheads="1"/>
          </p:cNvSpPr>
          <p:nvPr/>
        </p:nvSpPr>
        <p:spPr bwMode="auto">
          <a:xfrm>
            <a:off x="1371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0" name="Oval 33"/>
          <p:cNvSpPr>
            <a:spLocks noChangeArrowheads="1"/>
          </p:cNvSpPr>
          <p:nvPr/>
        </p:nvSpPr>
        <p:spPr bwMode="auto">
          <a:xfrm>
            <a:off x="1828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1" name="Oval 34"/>
          <p:cNvSpPr>
            <a:spLocks noChangeArrowheads="1"/>
          </p:cNvSpPr>
          <p:nvPr/>
        </p:nvSpPr>
        <p:spPr bwMode="auto">
          <a:xfrm>
            <a:off x="2286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2" name="Oval 35"/>
          <p:cNvSpPr>
            <a:spLocks noChangeArrowheads="1"/>
          </p:cNvSpPr>
          <p:nvPr/>
        </p:nvSpPr>
        <p:spPr bwMode="auto">
          <a:xfrm>
            <a:off x="2743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3" name="Oval 36"/>
          <p:cNvSpPr>
            <a:spLocks noChangeArrowheads="1"/>
          </p:cNvSpPr>
          <p:nvPr/>
        </p:nvSpPr>
        <p:spPr bwMode="auto">
          <a:xfrm>
            <a:off x="3200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4" name="Oval 37"/>
          <p:cNvSpPr>
            <a:spLocks noChangeArrowheads="1"/>
          </p:cNvSpPr>
          <p:nvPr/>
        </p:nvSpPr>
        <p:spPr bwMode="auto">
          <a:xfrm>
            <a:off x="3657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5" name="Oval 38"/>
          <p:cNvSpPr>
            <a:spLocks noChangeArrowheads="1"/>
          </p:cNvSpPr>
          <p:nvPr/>
        </p:nvSpPr>
        <p:spPr bwMode="auto">
          <a:xfrm>
            <a:off x="4114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6" name="Oval 39"/>
          <p:cNvSpPr>
            <a:spLocks noChangeArrowheads="1"/>
          </p:cNvSpPr>
          <p:nvPr/>
        </p:nvSpPr>
        <p:spPr bwMode="auto">
          <a:xfrm>
            <a:off x="457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7" name="Oval 40"/>
          <p:cNvSpPr>
            <a:spLocks noChangeArrowheads="1"/>
          </p:cNvSpPr>
          <p:nvPr/>
        </p:nvSpPr>
        <p:spPr bwMode="auto">
          <a:xfrm>
            <a:off x="914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8" name="Oval 41"/>
          <p:cNvSpPr>
            <a:spLocks noChangeArrowheads="1"/>
          </p:cNvSpPr>
          <p:nvPr/>
        </p:nvSpPr>
        <p:spPr bwMode="auto">
          <a:xfrm>
            <a:off x="1371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69" name="Oval 42"/>
          <p:cNvSpPr>
            <a:spLocks noChangeArrowheads="1"/>
          </p:cNvSpPr>
          <p:nvPr/>
        </p:nvSpPr>
        <p:spPr bwMode="auto">
          <a:xfrm>
            <a:off x="1828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0" name="Oval 43"/>
          <p:cNvSpPr>
            <a:spLocks noChangeArrowheads="1"/>
          </p:cNvSpPr>
          <p:nvPr/>
        </p:nvSpPr>
        <p:spPr bwMode="auto">
          <a:xfrm>
            <a:off x="2286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1" name="Oval 44"/>
          <p:cNvSpPr>
            <a:spLocks noChangeArrowheads="1"/>
          </p:cNvSpPr>
          <p:nvPr/>
        </p:nvSpPr>
        <p:spPr bwMode="auto">
          <a:xfrm>
            <a:off x="2743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2" name="Oval 45"/>
          <p:cNvSpPr>
            <a:spLocks noChangeArrowheads="1"/>
          </p:cNvSpPr>
          <p:nvPr/>
        </p:nvSpPr>
        <p:spPr bwMode="auto">
          <a:xfrm>
            <a:off x="3200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3" name="Oval 46"/>
          <p:cNvSpPr>
            <a:spLocks noChangeArrowheads="1"/>
          </p:cNvSpPr>
          <p:nvPr/>
        </p:nvSpPr>
        <p:spPr bwMode="auto">
          <a:xfrm>
            <a:off x="3657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4" name="Oval 47"/>
          <p:cNvSpPr>
            <a:spLocks noChangeArrowheads="1"/>
          </p:cNvSpPr>
          <p:nvPr/>
        </p:nvSpPr>
        <p:spPr bwMode="auto">
          <a:xfrm>
            <a:off x="4114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5" name="Oval 48"/>
          <p:cNvSpPr>
            <a:spLocks noChangeArrowheads="1"/>
          </p:cNvSpPr>
          <p:nvPr/>
        </p:nvSpPr>
        <p:spPr bwMode="auto">
          <a:xfrm>
            <a:off x="457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6" name="Oval 49"/>
          <p:cNvSpPr>
            <a:spLocks noChangeArrowheads="1"/>
          </p:cNvSpPr>
          <p:nvPr/>
        </p:nvSpPr>
        <p:spPr bwMode="auto">
          <a:xfrm>
            <a:off x="914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7" name="Oval 50"/>
          <p:cNvSpPr>
            <a:spLocks noChangeArrowheads="1"/>
          </p:cNvSpPr>
          <p:nvPr/>
        </p:nvSpPr>
        <p:spPr bwMode="auto">
          <a:xfrm>
            <a:off x="1371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8" name="Oval 51"/>
          <p:cNvSpPr>
            <a:spLocks noChangeArrowheads="1"/>
          </p:cNvSpPr>
          <p:nvPr/>
        </p:nvSpPr>
        <p:spPr bwMode="auto">
          <a:xfrm>
            <a:off x="1828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79" name="Oval 52"/>
          <p:cNvSpPr>
            <a:spLocks noChangeArrowheads="1"/>
          </p:cNvSpPr>
          <p:nvPr/>
        </p:nvSpPr>
        <p:spPr bwMode="auto">
          <a:xfrm>
            <a:off x="2286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0" name="Oval 53"/>
          <p:cNvSpPr>
            <a:spLocks noChangeArrowheads="1"/>
          </p:cNvSpPr>
          <p:nvPr/>
        </p:nvSpPr>
        <p:spPr bwMode="auto">
          <a:xfrm>
            <a:off x="2743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1" name="Oval 54"/>
          <p:cNvSpPr>
            <a:spLocks noChangeArrowheads="1"/>
          </p:cNvSpPr>
          <p:nvPr/>
        </p:nvSpPr>
        <p:spPr bwMode="auto">
          <a:xfrm>
            <a:off x="3200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2" name="Oval 55"/>
          <p:cNvSpPr>
            <a:spLocks noChangeArrowheads="1"/>
          </p:cNvSpPr>
          <p:nvPr/>
        </p:nvSpPr>
        <p:spPr bwMode="auto">
          <a:xfrm>
            <a:off x="3657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3" name="Oval 56"/>
          <p:cNvSpPr>
            <a:spLocks noChangeArrowheads="1"/>
          </p:cNvSpPr>
          <p:nvPr/>
        </p:nvSpPr>
        <p:spPr bwMode="auto">
          <a:xfrm>
            <a:off x="4114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4" name="Oval 57"/>
          <p:cNvSpPr>
            <a:spLocks noChangeArrowheads="1"/>
          </p:cNvSpPr>
          <p:nvPr/>
        </p:nvSpPr>
        <p:spPr bwMode="auto">
          <a:xfrm>
            <a:off x="4572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5" name="Oval 58"/>
          <p:cNvSpPr>
            <a:spLocks noChangeArrowheads="1"/>
          </p:cNvSpPr>
          <p:nvPr/>
        </p:nvSpPr>
        <p:spPr bwMode="auto">
          <a:xfrm>
            <a:off x="5029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6" name="Oval 59"/>
          <p:cNvSpPr>
            <a:spLocks noChangeArrowheads="1"/>
          </p:cNvSpPr>
          <p:nvPr/>
        </p:nvSpPr>
        <p:spPr bwMode="auto">
          <a:xfrm>
            <a:off x="5486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7" name="Oval 60"/>
          <p:cNvSpPr>
            <a:spLocks noChangeArrowheads="1"/>
          </p:cNvSpPr>
          <p:nvPr/>
        </p:nvSpPr>
        <p:spPr bwMode="auto">
          <a:xfrm>
            <a:off x="5943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8" name="Oval 61"/>
          <p:cNvSpPr>
            <a:spLocks noChangeArrowheads="1"/>
          </p:cNvSpPr>
          <p:nvPr/>
        </p:nvSpPr>
        <p:spPr bwMode="auto">
          <a:xfrm>
            <a:off x="64008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89" name="Oval 62"/>
          <p:cNvSpPr>
            <a:spLocks noChangeArrowheads="1"/>
          </p:cNvSpPr>
          <p:nvPr/>
        </p:nvSpPr>
        <p:spPr bwMode="auto">
          <a:xfrm>
            <a:off x="68580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0" name="Oval 63"/>
          <p:cNvSpPr>
            <a:spLocks noChangeArrowheads="1"/>
          </p:cNvSpPr>
          <p:nvPr/>
        </p:nvSpPr>
        <p:spPr bwMode="auto">
          <a:xfrm>
            <a:off x="73152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1" name="Oval 64"/>
          <p:cNvSpPr>
            <a:spLocks noChangeArrowheads="1"/>
          </p:cNvSpPr>
          <p:nvPr/>
        </p:nvSpPr>
        <p:spPr bwMode="auto">
          <a:xfrm>
            <a:off x="77724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2" name="Oval 65"/>
          <p:cNvSpPr>
            <a:spLocks noChangeArrowheads="1"/>
          </p:cNvSpPr>
          <p:nvPr/>
        </p:nvSpPr>
        <p:spPr bwMode="auto">
          <a:xfrm>
            <a:off x="8229600" y="1676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3" name="Oval 66"/>
          <p:cNvSpPr>
            <a:spLocks noChangeArrowheads="1"/>
          </p:cNvSpPr>
          <p:nvPr/>
        </p:nvSpPr>
        <p:spPr bwMode="auto">
          <a:xfrm>
            <a:off x="4572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4" name="Oval 67"/>
          <p:cNvSpPr>
            <a:spLocks noChangeArrowheads="1"/>
          </p:cNvSpPr>
          <p:nvPr/>
        </p:nvSpPr>
        <p:spPr bwMode="auto">
          <a:xfrm>
            <a:off x="5029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5" name="Oval 68"/>
          <p:cNvSpPr>
            <a:spLocks noChangeArrowheads="1"/>
          </p:cNvSpPr>
          <p:nvPr/>
        </p:nvSpPr>
        <p:spPr bwMode="auto">
          <a:xfrm>
            <a:off x="5486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6" name="Oval 69"/>
          <p:cNvSpPr>
            <a:spLocks noChangeArrowheads="1"/>
          </p:cNvSpPr>
          <p:nvPr/>
        </p:nvSpPr>
        <p:spPr bwMode="auto">
          <a:xfrm>
            <a:off x="5943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7" name="Oval 70"/>
          <p:cNvSpPr>
            <a:spLocks noChangeArrowheads="1"/>
          </p:cNvSpPr>
          <p:nvPr/>
        </p:nvSpPr>
        <p:spPr bwMode="auto">
          <a:xfrm>
            <a:off x="64008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8" name="Oval 71"/>
          <p:cNvSpPr>
            <a:spLocks noChangeArrowheads="1"/>
          </p:cNvSpPr>
          <p:nvPr/>
        </p:nvSpPr>
        <p:spPr bwMode="auto">
          <a:xfrm>
            <a:off x="68580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599" name="Oval 72"/>
          <p:cNvSpPr>
            <a:spLocks noChangeArrowheads="1"/>
          </p:cNvSpPr>
          <p:nvPr/>
        </p:nvSpPr>
        <p:spPr bwMode="auto">
          <a:xfrm>
            <a:off x="73152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0" name="Oval 73"/>
          <p:cNvSpPr>
            <a:spLocks noChangeArrowheads="1"/>
          </p:cNvSpPr>
          <p:nvPr/>
        </p:nvSpPr>
        <p:spPr bwMode="auto">
          <a:xfrm>
            <a:off x="77724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1" name="Oval 74"/>
          <p:cNvSpPr>
            <a:spLocks noChangeArrowheads="1"/>
          </p:cNvSpPr>
          <p:nvPr/>
        </p:nvSpPr>
        <p:spPr bwMode="auto">
          <a:xfrm>
            <a:off x="8229600" y="2133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2" name="Oval 75"/>
          <p:cNvSpPr>
            <a:spLocks noChangeArrowheads="1"/>
          </p:cNvSpPr>
          <p:nvPr/>
        </p:nvSpPr>
        <p:spPr bwMode="auto">
          <a:xfrm>
            <a:off x="4572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3" name="Oval 76"/>
          <p:cNvSpPr>
            <a:spLocks noChangeArrowheads="1"/>
          </p:cNvSpPr>
          <p:nvPr/>
        </p:nvSpPr>
        <p:spPr bwMode="auto">
          <a:xfrm>
            <a:off x="5029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4" name="Oval 77"/>
          <p:cNvSpPr>
            <a:spLocks noChangeArrowheads="1"/>
          </p:cNvSpPr>
          <p:nvPr/>
        </p:nvSpPr>
        <p:spPr bwMode="auto">
          <a:xfrm>
            <a:off x="5486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5" name="Oval 78"/>
          <p:cNvSpPr>
            <a:spLocks noChangeArrowheads="1"/>
          </p:cNvSpPr>
          <p:nvPr/>
        </p:nvSpPr>
        <p:spPr bwMode="auto">
          <a:xfrm>
            <a:off x="5943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6" name="Oval 79"/>
          <p:cNvSpPr>
            <a:spLocks noChangeArrowheads="1"/>
          </p:cNvSpPr>
          <p:nvPr/>
        </p:nvSpPr>
        <p:spPr bwMode="auto">
          <a:xfrm>
            <a:off x="64008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7" name="Oval 80"/>
          <p:cNvSpPr>
            <a:spLocks noChangeArrowheads="1"/>
          </p:cNvSpPr>
          <p:nvPr/>
        </p:nvSpPr>
        <p:spPr bwMode="auto">
          <a:xfrm>
            <a:off x="68580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8" name="Oval 81"/>
          <p:cNvSpPr>
            <a:spLocks noChangeArrowheads="1"/>
          </p:cNvSpPr>
          <p:nvPr/>
        </p:nvSpPr>
        <p:spPr bwMode="auto">
          <a:xfrm>
            <a:off x="73152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09" name="Oval 82"/>
          <p:cNvSpPr>
            <a:spLocks noChangeArrowheads="1"/>
          </p:cNvSpPr>
          <p:nvPr/>
        </p:nvSpPr>
        <p:spPr bwMode="auto">
          <a:xfrm>
            <a:off x="77724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0" name="Oval 83"/>
          <p:cNvSpPr>
            <a:spLocks noChangeArrowheads="1"/>
          </p:cNvSpPr>
          <p:nvPr/>
        </p:nvSpPr>
        <p:spPr bwMode="auto">
          <a:xfrm>
            <a:off x="8229600" y="2590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1" name="Oval 84"/>
          <p:cNvSpPr>
            <a:spLocks noChangeArrowheads="1"/>
          </p:cNvSpPr>
          <p:nvPr/>
        </p:nvSpPr>
        <p:spPr bwMode="auto">
          <a:xfrm>
            <a:off x="4572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2" name="Oval 85"/>
          <p:cNvSpPr>
            <a:spLocks noChangeArrowheads="1"/>
          </p:cNvSpPr>
          <p:nvPr/>
        </p:nvSpPr>
        <p:spPr bwMode="auto">
          <a:xfrm>
            <a:off x="50292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3" name="Oval 86"/>
          <p:cNvSpPr>
            <a:spLocks noChangeArrowheads="1"/>
          </p:cNvSpPr>
          <p:nvPr/>
        </p:nvSpPr>
        <p:spPr bwMode="auto">
          <a:xfrm>
            <a:off x="5486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4" name="Oval 87"/>
          <p:cNvSpPr>
            <a:spLocks noChangeArrowheads="1"/>
          </p:cNvSpPr>
          <p:nvPr/>
        </p:nvSpPr>
        <p:spPr bwMode="auto">
          <a:xfrm>
            <a:off x="5943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5" name="Oval 88"/>
          <p:cNvSpPr>
            <a:spLocks noChangeArrowheads="1"/>
          </p:cNvSpPr>
          <p:nvPr/>
        </p:nvSpPr>
        <p:spPr bwMode="auto">
          <a:xfrm>
            <a:off x="64008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6" name="Oval 89"/>
          <p:cNvSpPr>
            <a:spLocks noChangeArrowheads="1"/>
          </p:cNvSpPr>
          <p:nvPr/>
        </p:nvSpPr>
        <p:spPr bwMode="auto">
          <a:xfrm>
            <a:off x="68580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7" name="Oval 90"/>
          <p:cNvSpPr>
            <a:spLocks noChangeArrowheads="1"/>
          </p:cNvSpPr>
          <p:nvPr/>
        </p:nvSpPr>
        <p:spPr bwMode="auto">
          <a:xfrm>
            <a:off x="77724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8" name="Oval 91"/>
          <p:cNvSpPr>
            <a:spLocks noChangeArrowheads="1"/>
          </p:cNvSpPr>
          <p:nvPr/>
        </p:nvSpPr>
        <p:spPr bwMode="auto">
          <a:xfrm>
            <a:off x="8229600" y="3505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19" name="Oval 92"/>
          <p:cNvSpPr>
            <a:spLocks noChangeArrowheads="1"/>
          </p:cNvSpPr>
          <p:nvPr/>
        </p:nvSpPr>
        <p:spPr bwMode="auto">
          <a:xfrm>
            <a:off x="4572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0" name="Oval 93"/>
          <p:cNvSpPr>
            <a:spLocks noChangeArrowheads="1"/>
          </p:cNvSpPr>
          <p:nvPr/>
        </p:nvSpPr>
        <p:spPr bwMode="auto">
          <a:xfrm>
            <a:off x="50292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1" name="Oval 94"/>
          <p:cNvSpPr>
            <a:spLocks noChangeArrowheads="1"/>
          </p:cNvSpPr>
          <p:nvPr/>
        </p:nvSpPr>
        <p:spPr bwMode="auto">
          <a:xfrm>
            <a:off x="5486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2" name="Oval 95"/>
          <p:cNvSpPr>
            <a:spLocks noChangeArrowheads="1"/>
          </p:cNvSpPr>
          <p:nvPr/>
        </p:nvSpPr>
        <p:spPr bwMode="auto">
          <a:xfrm>
            <a:off x="5943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3" name="Oval 96"/>
          <p:cNvSpPr>
            <a:spLocks noChangeArrowheads="1"/>
          </p:cNvSpPr>
          <p:nvPr/>
        </p:nvSpPr>
        <p:spPr bwMode="auto">
          <a:xfrm>
            <a:off x="64008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4" name="Oval 97"/>
          <p:cNvSpPr>
            <a:spLocks noChangeArrowheads="1"/>
          </p:cNvSpPr>
          <p:nvPr/>
        </p:nvSpPr>
        <p:spPr bwMode="auto">
          <a:xfrm>
            <a:off x="68580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5" name="Oval 98"/>
          <p:cNvSpPr>
            <a:spLocks noChangeArrowheads="1"/>
          </p:cNvSpPr>
          <p:nvPr/>
        </p:nvSpPr>
        <p:spPr bwMode="auto">
          <a:xfrm>
            <a:off x="77724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6" name="Oval 99"/>
          <p:cNvSpPr>
            <a:spLocks noChangeArrowheads="1"/>
          </p:cNvSpPr>
          <p:nvPr/>
        </p:nvSpPr>
        <p:spPr bwMode="auto">
          <a:xfrm>
            <a:off x="8229600" y="3962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7" name="Oval 100"/>
          <p:cNvSpPr>
            <a:spLocks noChangeArrowheads="1"/>
          </p:cNvSpPr>
          <p:nvPr/>
        </p:nvSpPr>
        <p:spPr bwMode="auto">
          <a:xfrm>
            <a:off x="4572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8" name="Oval 101"/>
          <p:cNvSpPr>
            <a:spLocks noChangeArrowheads="1"/>
          </p:cNvSpPr>
          <p:nvPr/>
        </p:nvSpPr>
        <p:spPr bwMode="auto">
          <a:xfrm>
            <a:off x="50292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29" name="Oval 102"/>
          <p:cNvSpPr>
            <a:spLocks noChangeArrowheads="1"/>
          </p:cNvSpPr>
          <p:nvPr/>
        </p:nvSpPr>
        <p:spPr bwMode="auto">
          <a:xfrm>
            <a:off x="5486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0" name="Oval 103"/>
          <p:cNvSpPr>
            <a:spLocks noChangeArrowheads="1"/>
          </p:cNvSpPr>
          <p:nvPr/>
        </p:nvSpPr>
        <p:spPr bwMode="auto">
          <a:xfrm>
            <a:off x="5943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1" name="Oval 104"/>
          <p:cNvSpPr>
            <a:spLocks noChangeArrowheads="1"/>
          </p:cNvSpPr>
          <p:nvPr/>
        </p:nvSpPr>
        <p:spPr bwMode="auto">
          <a:xfrm>
            <a:off x="64008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2" name="Oval 105"/>
          <p:cNvSpPr>
            <a:spLocks noChangeArrowheads="1"/>
          </p:cNvSpPr>
          <p:nvPr/>
        </p:nvSpPr>
        <p:spPr bwMode="auto">
          <a:xfrm>
            <a:off x="68580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3" name="Oval 106"/>
          <p:cNvSpPr>
            <a:spLocks noChangeArrowheads="1"/>
          </p:cNvSpPr>
          <p:nvPr/>
        </p:nvSpPr>
        <p:spPr bwMode="auto">
          <a:xfrm>
            <a:off x="77724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4" name="Oval 107"/>
          <p:cNvSpPr>
            <a:spLocks noChangeArrowheads="1"/>
          </p:cNvSpPr>
          <p:nvPr/>
        </p:nvSpPr>
        <p:spPr bwMode="auto">
          <a:xfrm>
            <a:off x="8229600" y="44196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5" name="Oval 108"/>
          <p:cNvSpPr>
            <a:spLocks noChangeArrowheads="1"/>
          </p:cNvSpPr>
          <p:nvPr/>
        </p:nvSpPr>
        <p:spPr bwMode="auto">
          <a:xfrm>
            <a:off x="457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6" name="Oval 109"/>
          <p:cNvSpPr>
            <a:spLocks noChangeArrowheads="1"/>
          </p:cNvSpPr>
          <p:nvPr/>
        </p:nvSpPr>
        <p:spPr bwMode="auto">
          <a:xfrm>
            <a:off x="914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7" name="Oval 110"/>
          <p:cNvSpPr>
            <a:spLocks noChangeArrowheads="1"/>
          </p:cNvSpPr>
          <p:nvPr/>
        </p:nvSpPr>
        <p:spPr bwMode="auto">
          <a:xfrm>
            <a:off x="1371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8" name="Oval 111"/>
          <p:cNvSpPr>
            <a:spLocks noChangeArrowheads="1"/>
          </p:cNvSpPr>
          <p:nvPr/>
        </p:nvSpPr>
        <p:spPr bwMode="auto">
          <a:xfrm>
            <a:off x="1828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39" name="Oval 112"/>
          <p:cNvSpPr>
            <a:spLocks noChangeArrowheads="1"/>
          </p:cNvSpPr>
          <p:nvPr/>
        </p:nvSpPr>
        <p:spPr bwMode="auto">
          <a:xfrm>
            <a:off x="2286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0" name="Oval 113"/>
          <p:cNvSpPr>
            <a:spLocks noChangeArrowheads="1"/>
          </p:cNvSpPr>
          <p:nvPr/>
        </p:nvSpPr>
        <p:spPr bwMode="auto">
          <a:xfrm>
            <a:off x="2743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1" name="Oval 114"/>
          <p:cNvSpPr>
            <a:spLocks noChangeArrowheads="1"/>
          </p:cNvSpPr>
          <p:nvPr/>
        </p:nvSpPr>
        <p:spPr bwMode="auto">
          <a:xfrm>
            <a:off x="3200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2" name="Oval 115"/>
          <p:cNvSpPr>
            <a:spLocks noChangeArrowheads="1"/>
          </p:cNvSpPr>
          <p:nvPr/>
        </p:nvSpPr>
        <p:spPr bwMode="auto">
          <a:xfrm>
            <a:off x="3657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3" name="Oval 116"/>
          <p:cNvSpPr>
            <a:spLocks noChangeArrowheads="1"/>
          </p:cNvSpPr>
          <p:nvPr/>
        </p:nvSpPr>
        <p:spPr bwMode="auto">
          <a:xfrm>
            <a:off x="4114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4" name="Oval 117"/>
          <p:cNvSpPr>
            <a:spLocks noChangeArrowheads="1"/>
          </p:cNvSpPr>
          <p:nvPr/>
        </p:nvSpPr>
        <p:spPr bwMode="auto">
          <a:xfrm>
            <a:off x="4572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5" name="Oval 118"/>
          <p:cNvSpPr>
            <a:spLocks noChangeArrowheads="1"/>
          </p:cNvSpPr>
          <p:nvPr/>
        </p:nvSpPr>
        <p:spPr bwMode="auto">
          <a:xfrm>
            <a:off x="5029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6" name="Oval 119"/>
          <p:cNvSpPr>
            <a:spLocks noChangeArrowheads="1"/>
          </p:cNvSpPr>
          <p:nvPr/>
        </p:nvSpPr>
        <p:spPr bwMode="auto">
          <a:xfrm>
            <a:off x="5486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7" name="Oval 120"/>
          <p:cNvSpPr>
            <a:spLocks noChangeArrowheads="1"/>
          </p:cNvSpPr>
          <p:nvPr/>
        </p:nvSpPr>
        <p:spPr bwMode="auto">
          <a:xfrm>
            <a:off x="5943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8" name="Oval 121"/>
          <p:cNvSpPr>
            <a:spLocks noChangeArrowheads="1"/>
          </p:cNvSpPr>
          <p:nvPr/>
        </p:nvSpPr>
        <p:spPr bwMode="auto">
          <a:xfrm>
            <a:off x="64008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49" name="Oval 122"/>
          <p:cNvSpPr>
            <a:spLocks noChangeArrowheads="1"/>
          </p:cNvSpPr>
          <p:nvPr/>
        </p:nvSpPr>
        <p:spPr bwMode="auto">
          <a:xfrm>
            <a:off x="68580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0" name="Oval 123"/>
          <p:cNvSpPr>
            <a:spLocks noChangeArrowheads="1"/>
          </p:cNvSpPr>
          <p:nvPr/>
        </p:nvSpPr>
        <p:spPr bwMode="auto">
          <a:xfrm>
            <a:off x="73152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1" name="Oval 124"/>
          <p:cNvSpPr>
            <a:spLocks noChangeArrowheads="1"/>
          </p:cNvSpPr>
          <p:nvPr/>
        </p:nvSpPr>
        <p:spPr bwMode="auto">
          <a:xfrm>
            <a:off x="77724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2" name="Oval 125"/>
          <p:cNvSpPr>
            <a:spLocks noChangeArrowheads="1"/>
          </p:cNvSpPr>
          <p:nvPr/>
        </p:nvSpPr>
        <p:spPr bwMode="auto">
          <a:xfrm>
            <a:off x="8229600" y="1219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3" name="Oval 126"/>
          <p:cNvSpPr>
            <a:spLocks noChangeArrowheads="1"/>
          </p:cNvSpPr>
          <p:nvPr/>
        </p:nvSpPr>
        <p:spPr bwMode="auto">
          <a:xfrm>
            <a:off x="457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4" name="Oval 127"/>
          <p:cNvSpPr>
            <a:spLocks noChangeArrowheads="1"/>
          </p:cNvSpPr>
          <p:nvPr/>
        </p:nvSpPr>
        <p:spPr bwMode="auto">
          <a:xfrm>
            <a:off x="914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5" name="Oval 128"/>
          <p:cNvSpPr>
            <a:spLocks noChangeArrowheads="1"/>
          </p:cNvSpPr>
          <p:nvPr/>
        </p:nvSpPr>
        <p:spPr bwMode="auto">
          <a:xfrm>
            <a:off x="1371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6" name="Oval 129"/>
          <p:cNvSpPr>
            <a:spLocks noChangeArrowheads="1"/>
          </p:cNvSpPr>
          <p:nvPr/>
        </p:nvSpPr>
        <p:spPr bwMode="auto">
          <a:xfrm>
            <a:off x="1828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7" name="Oval 130"/>
          <p:cNvSpPr>
            <a:spLocks noChangeArrowheads="1"/>
          </p:cNvSpPr>
          <p:nvPr/>
        </p:nvSpPr>
        <p:spPr bwMode="auto">
          <a:xfrm>
            <a:off x="2286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8" name="Oval 131"/>
          <p:cNvSpPr>
            <a:spLocks noChangeArrowheads="1"/>
          </p:cNvSpPr>
          <p:nvPr/>
        </p:nvSpPr>
        <p:spPr bwMode="auto">
          <a:xfrm>
            <a:off x="2743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59" name="Oval 132"/>
          <p:cNvSpPr>
            <a:spLocks noChangeArrowheads="1"/>
          </p:cNvSpPr>
          <p:nvPr/>
        </p:nvSpPr>
        <p:spPr bwMode="auto">
          <a:xfrm>
            <a:off x="3200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0" name="Oval 133"/>
          <p:cNvSpPr>
            <a:spLocks noChangeArrowheads="1"/>
          </p:cNvSpPr>
          <p:nvPr/>
        </p:nvSpPr>
        <p:spPr bwMode="auto">
          <a:xfrm>
            <a:off x="3657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1" name="Oval 134"/>
          <p:cNvSpPr>
            <a:spLocks noChangeArrowheads="1"/>
          </p:cNvSpPr>
          <p:nvPr/>
        </p:nvSpPr>
        <p:spPr bwMode="auto">
          <a:xfrm>
            <a:off x="4114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2" name="Oval 135"/>
          <p:cNvSpPr>
            <a:spLocks noChangeArrowheads="1"/>
          </p:cNvSpPr>
          <p:nvPr/>
        </p:nvSpPr>
        <p:spPr bwMode="auto">
          <a:xfrm>
            <a:off x="4572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3" name="Oval 136"/>
          <p:cNvSpPr>
            <a:spLocks noChangeArrowheads="1"/>
          </p:cNvSpPr>
          <p:nvPr/>
        </p:nvSpPr>
        <p:spPr bwMode="auto">
          <a:xfrm>
            <a:off x="50292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4" name="Oval 137"/>
          <p:cNvSpPr>
            <a:spLocks noChangeArrowheads="1"/>
          </p:cNvSpPr>
          <p:nvPr/>
        </p:nvSpPr>
        <p:spPr bwMode="auto">
          <a:xfrm>
            <a:off x="5486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5" name="Oval 138"/>
          <p:cNvSpPr>
            <a:spLocks noChangeArrowheads="1"/>
          </p:cNvSpPr>
          <p:nvPr/>
        </p:nvSpPr>
        <p:spPr bwMode="auto">
          <a:xfrm>
            <a:off x="5943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6" name="Oval 139"/>
          <p:cNvSpPr>
            <a:spLocks noChangeArrowheads="1"/>
          </p:cNvSpPr>
          <p:nvPr/>
        </p:nvSpPr>
        <p:spPr bwMode="auto">
          <a:xfrm>
            <a:off x="64008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7" name="Oval 140"/>
          <p:cNvSpPr>
            <a:spLocks noChangeArrowheads="1"/>
          </p:cNvSpPr>
          <p:nvPr/>
        </p:nvSpPr>
        <p:spPr bwMode="auto">
          <a:xfrm>
            <a:off x="68580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8" name="Oval 141"/>
          <p:cNvSpPr>
            <a:spLocks noChangeArrowheads="1"/>
          </p:cNvSpPr>
          <p:nvPr/>
        </p:nvSpPr>
        <p:spPr bwMode="auto">
          <a:xfrm>
            <a:off x="77724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69" name="Oval 142"/>
          <p:cNvSpPr>
            <a:spLocks noChangeArrowheads="1"/>
          </p:cNvSpPr>
          <p:nvPr/>
        </p:nvSpPr>
        <p:spPr bwMode="auto">
          <a:xfrm>
            <a:off x="8229600" y="48768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0" name="Line 143"/>
          <p:cNvSpPr>
            <a:spLocks noChangeShapeType="1"/>
          </p:cNvSpPr>
          <p:nvPr/>
        </p:nvSpPr>
        <p:spPr bwMode="auto">
          <a:xfrm>
            <a:off x="3962400" y="3276600"/>
            <a:ext cx="2743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0671" name="Oval 144"/>
          <p:cNvSpPr>
            <a:spLocks noChangeArrowheads="1"/>
          </p:cNvSpPr>
          <p:nvPr/>
        </p:nvSpPr>
        <p:spPr bwMode="auto">
          <a:xfrm>
            <a:off x="68580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2" name="Oval 145"/>
          <p:cNvSpPr>
            <a:spLocks noChangeArrowheads="1"/>
          </p:cNvSpPr>
          <p:nvPr/>
        </p:nvSpPr>
        <p:spPr bwMode="auto">
          <a:xfrm>
            <a:off x="77724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3" name="Oval 146"/>
          <p:cNvSpPr>
            <a:spLocks noChangeArrowheads="1"/>
          </p:cNvSpPr>
          <p:nvPr/>
        </p:nvSpPr>
        <p:spPr bwMode="auto">
          <a:xfrm>
            <a:off x="82296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4" name="Oval 147"/>
          <p:cNvSpPr>
            <a:spLocks noChangeArrowheads="1"/>
          </p:cNvSpPr>
          <p:nvPr/>
        </p:nvSpPr>
        <p:spPr bwMode="auto">
          <a:xfrm>
            <a:off x="68580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5" name="Oval 148"/>
          <p:cNvSpPr>
            <a:spLocks noChangeArrowheads="1"/>
          </p:cNvSpPr>
          <p:nvPr/>
        </p:nvSpPr>
        <p:spPr bwMode="auto">
          <a:xfrm>
            <a:off x="77724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6" name="Oval 149"/>
          <p:cNvSpPr>
            <a:spLocks noChangeArrowheads="1"/>
          </p:cNvSpPr>
          <p:nvPr/>
        </p:nvSpPr>
        <p:spPr bwMode="auto">
          <a:xfrm>
            <a:off x="82296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7" name="Oval 150"/>
          <p:cNvSpPr>
            <a:spLocks noChangeArrowheads="1"/>
          </p:cNvSpPr>
          <p:nvPr/>
        </p:nvSpPr>
        <p:spPr bwMode="auto">
          <a:xfrm>
            <a:off x="68580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8" name="Oval 151"/>
          <p:cNvSpPr>
            <a:spLocks noChangeArrowheads="1"/>
          </p:cNvSpPr>
          <p:nvPr/>
        </p:nvSpPr>
        <p:spPr bwMode="auto">
          <a:xfrm>
            <a:off x="77724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79" name="Oval 152"/>
          <p:cNvSpPr>
            <a:spLocks noChangeArrowheads="1"/>
          </p:cNvSpPr>
          <p:nvPr/>
        </p:nvSpPr>
        <p:spPr bwMode="auto">
          <a:xfrm>
            <a:off x="82296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0" name="Oval 153"/>
          <p:cNvSpPr>
            <a:spLocks noChangeArrowheads="1"/>
          </p:cNvSpPr>
          <p:nvPr/>
        </p:nvSpPr>
        <p:spPr bwMode="auto">
          <a:xfrm>
            <a:off x="50292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1" name="Oval 154"/>
          <p:cNvSpPr>
            <a:spLocks noChangeArrowheads="1"/>
          </p:cNvSpPr>
          <p:nvPr/>
        </p:nvSpPr>
        <p:spPr bwMode="auto">
          <a:xfrm>
            <a:off x="54864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2" name="Oval 155"/>
          <p:cNvSpPr>
            <a:spLocks noChangeArrowheads="1"/>
          </p:cNvSpPr>
          <p:nvPr/>
        </p:nvSpPr>
        <p:spPr bwMode="auto">
          <a:xfrm>
            <a:off x="59436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3" name="Oval 156"/>
          <p:cNvSpPr>
            <a:spLocks noChangeArrowheads="1"/>
          </p:cNvSpPr>
          <p:nvPr/>
        </p:nvSpPr>
        <p:spPr bwMode="auto">
          <a:xfrm>
            <a:off x="6400800" y="5334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4" name="Oval 157"/>
          <p:cNvSpPr>
            <a:spLocks noChangeArrowheads="1"/>
          </p:cNvSpPr>
          <p:nvPr/>
        </p:nvSpPr>
        <p:spPr bwMode="auto">
          <a:xfrm>
            <a:off x="50292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5" name="Oval 158"/>
          <p:cNvSpPr>
            <a:spLocks noChangeArrowheads="1"/>
          </p:cNvSpPr>
          <p:nvPr/>
        </p:nvSpPr>
        <p:spPr bwMode="auto">
          <a:xfrm>
            <a:off x="54864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6" name="Oval 159"/>
          <p:cNvSpPr>
            <a:spLocks noChangeArrowheads="1"/>
          </p:cNvSpPr>
          <p:nvPr/>
        </p:nvSpPr>
        <p:spPr bwMode="auto">
          <a:xfrm>
            <a:off x="59436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7" name="Oval 160"/>
          <p:cNvSpPr>
            <a:spLocks noChangeArrowheads="1"/>
          </p:cNvSpPr>
          <p:nvPr/>
        </p:nvSpPr>
        <p:spPr bwMode="auto">
          <a:xfrm>
            <a:off x="6400800" y="57912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8" name="Oval 161"/>
          <p:cNvSpPr>
            <a:spLocks noChangeArrowheads="1"/>
          </p:cNvSpPr>
          <p:nvPr/>
        </p:nvSpPr>
        <p:spPr bwMode="auto">
          <a:xfrm>
            <a:off x="50292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89" name="Oval 162"/>
          <p:cNvSpPr>
            <a:spLocks noChangeArrowheads="1"/>
          </p:cNvSpPr>
          <p:nvPr/>
        </p:nvSpPr>
        <p:spPr bwMode="auto">
          <a:xfrm>
            <a:off x="54864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0" name="Oval 163"/>
          <p:cNvSpPr>
            <a:spLocks noChangeArrowheads="1"/>
          </p:cNvSpPr>
          <p:nvPr/>
        </p:nvSpPr>
        <p:spPr bwMode="auto">
          <a:xfrm>
            <a:off x="59436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1" name="Oval 164"/>
          <p:cNvSpPr>
            <a:spLocks noChangeArrowheads="1"/>
          </p:cNvSpPr>
          <p:nvPr/>
        </p:nvSpPr>
        <p:spPr bwMode="auto">
          <a:xfrm>
            <a:off x="6400800" y="62484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2" name="Oval 165"/>
          <p:cNvSpPr>
            <a:spLocks noChangeArrowheads="1"/>
          </p:cNvSpPr>
          <p:nvPr/>
        </p:nvSpPr>
        <p:spPr bwMode="auto">
          <a:xfrm>
            <a:off x="7772400" y="3048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3" name="Oval 166"/>
          <p:cNvSpPr>
            <a:spLocks noChangeArrowheads="1"/>
          </p:cNvSpPr>
          <p:nvPr/>
        </p:nvSpPr>
        <p:spPr bwMode="auto">
          <a:xfrm>
            <a:off x="8229600" y="3048000"/>
            <a:ext cx="228600" cy="2286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50694" name="Line 167"/>
          <p:cNvSpPr>
            <a:spLocks noChangeShapeType="1"/>
          </p:cNvSpPr>
          <p:nvPr/>
        </p:nvSpPr>
        <p:spPr bwMode="auto">
          <a:xfrm>
            <a:off x="7467600" y="3886200"/>
            <a:ext cx="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104" name="Line 168"/>
          <p:cNvSpPr>
            <a:spLocks noChangeShapeType="1"/>
          </p:cNvSpPr>
          <p:nvPr/>
        </p:nvSpPr>
        <p:spPr bwMode="auto">
          <a:xfrm flipH="1">
            <a:off x="5867400" y="3048000"/>
            <a:ext cx="1219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69"/>
          <p:cNvGrpSpPr>
            <a:grpSpLocks/>
          </p:cNvGrpSpPr>
          <p:nvPr/>
        </p:nvGrpSpPr>
        <p:grpSpPr bwMode="auto">
          <a:xfrm>
            <a:off x="1295400" y="3048000"/>
            <a:ext cx="1951038" cy="261938"/>
            <a:chOff x="816" y="1920"/>
            <a:chExt cx="1229" cy="165"/>
          </a:xfrm>
        </p:grpSpPr>
        <p:sp>
          <p:nvSpPr>
            <p:cNvPr id="150711" name="Freeform 170"/>
            <p:cNvSpPr>
              <a:spLocks/>
            </p:cNvSpPr>
            <p:nvPr/>
          </p:nvSpPr>
          <p:spPr bwMode="auto">
            <a:xfrm>
              <a:off x="1728" y="1920"/>
              <a:ext cx="317" cy="165"/>
            </a:xfrm>
            <a:custGeom>
              <a:avLst/>
              <a:gdLst>
                <a:gd name="T0" fmla="*/ 173 w 317"/>
                <a:gd name="T1" fmla="*/ 67 h 165"/>
                <a:gd name="T2" fmla="*/ 219 w 317"/>
                <a:gd name="T3" fmla="*/ 0 h 165"/>
                <a:gd name="T4" fmla="*/ 297 w 317"/>
                <a:gd name="T5" fmla="*/ 31 h 165"/>
                <a:gd name="T6" fmla="*/ 266 w 317"/>
                <a:gd name="T7" fmla="*/ 67 h 165"/>
                <a:gd name="T8" fmla="*/ 261 w 317"/>
                <a:gd name="T9" fmla="*/ 93 h 165"/>
                <a:gd name="T10" fmla="*/ 281 w 317"/>
                <a:gd name="T11" fmla="*/ 124 h 165"/>
                <a:gd name="T12" fmla="*/ 214 w 317"/>
                <a:gd name="T13" fmla="*/ 155 h 165"/>
                <a:gd name="T14" fmla="*/ 121 w 317"/>
                <a:gd name="T15" fmla="*/ 129 h 165"/>
                <a:gd name="T16" fmla="*/ 90 w 317"/>
                <a:gd name="T17" fmla="*/ 72 h 165"/>
                <a:gd name="T18" fmla="*/ 44 w 317"/>
                <a:gd name="T19" fmla="*/ 98 h 165"/>
                <a:gd name="T20" fmla="*/ 59 w 317"/>
                <a:gd name="T21" fmla="*/ 26 h 165"/>
                <a:gd name="T22" fmla="*/ 70 w 317"/>
                <a:gd name="T23" fmla="*/ 16 h 165"/>
                <a:gd name="T24" fmla="*/ 101 w 317"/>
                <a:gd name="T25" fmla="*/ 31 h 165"/>
                <a:gd name="T26" fmla="*/ 147 w 317"/>
                <a:gd name="T27" fmla="*/ 41 h 165"/>
                <a:gd name="T28" fmla="*/ 173 w 317"/>
                <a:gd name="T29" fmla="*/ 67 h 1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17"/>
                <a:gd name="T46" fmla="*/ 0 h 165"/>
                <a:gd name="T47" fmla="*/ 317 w 317"/>
                <a:gd name="T48" fmla="*/ 165 h 16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17" h="165">
                  <a:moveTo>
                    <a:pt x="173" y="67"/>
                  </a:moveTo>
                  <a:cubicBezTo>
                    <a:pt x="184" y="48"/>
                    <a:pt x="200" y="12"/>
                    <a:pt x="219" y="0"/>
                  </a:cubicBezTo>
                  <a:cubicBezTo>
                    <a:pt x="275" y="5"/>
                    <a:pt x="264" y="1"/>
                    <a:pt x="297" y="31"/>
                  </a:cubicBezTo>
                  <a:cubicBezTo>
                    <a:pt x="311" y="75"/>
                    <a:pt x="317" y="60"/>
                    <a:pt x="266" y="67"/>
                  </a:cubicBezTo>
                  <a:cubicBezTo>
                    <a:pt x="264" y="75"/>
                    <a:pt x="258" y="84"/>
                    <a:pt x="261" y="93"/>
                  </a:cubicBezTo>
                  <a:cubicBezTo>
                    <a:pt x="264" y="104"/>
                    <a:pt x="281" y="124"/>
                    <a:pt x="281" y="124"/>
                  </a:cubicBezTo>
                  <a:cubicBezTo>
                    <a:pt x="264" y="165"/>
                    <a:pt x="260" y="160"/>
                    <a:pt x="214" y="155"/>
                  </a:cubicBezTo>
                  <a:cubicBezTo>
                    <a:pt x="175" y="164"/>
                    <a:pt x="145" y="160"/>
                    <a:pt x="121" y="129"/>
                  </a:cubicBezTo>
                  <a:cubicBezTo>
                    <a:pt x="116" y="96"/>
                    <a:pt x="119" y="83"/>
                    <a:pt x="90" y="72"/>
                  </a:cubicBezTo>
                  <a:cubicBezTo>
                    <a:pt x="67" y="78"/>
                    <a:pt x="64" y="91"/>
                    <a:pt x="44" y="98"/>
                  </a:cubicBezTo>
                  <a:cubicBezTo>
                    <a:pt x="0" y="84"/>
                    <a:pt x="31" y="35"/>
                    <a:pt x="59" y="26"/>
                  </a:cubicBezTo>
                  <a:cubicBezTo>
                    <a:pt x="62" y="22"/>
                    <a:pt x="65" y="16"/>
                    <a:pt x="70" y="16"/>
                  </a:cubicBezTo>
                  <a:cubicBezTo>
                    <a:pt x="91" y="12"/>
                    <a:pt x="87" y="23"/>
                    <a:pt x="101" y="31"/>
                  </a:cubicBezTo>
                  <a:cubicBezTo>
                    <a:pt x="111" y="36"/>
                    <a:pt x="139" y="39"/>
                    <a:pt x="147" y="41"/>
                  </a:cubicBezTo>
                  <a:cubicBezTo>
                    <a:pt x="152" y="57"/>
                    <a:pt x="154" y="67"/>
                    <a:pt x="173" y="67"/>
                  </a:cubicBez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0712" name="Line 171"/>
            <p:cNvSpPr>
              <a:spLocks noChangeShapeType="1"/>
            </p:cNvSpPr>
            <p:nvPr/>
          </p:nvSpPr>
          <p:spPr bwMode="auto">
            <a:xfrm flipH="1">
              <a:off x="816" y="2016"/>
              <a:ext cx="768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" name="Group 172"/>
          <p:cNvGrpSpPr>
            <a:grpSpLocks/>
          </p:cNvGrpSpPr>
          <p:nvPr/>
        </p:nvGrpSpPr>
        <p:grpSpPr bwMode="auto">
          <a:xfrm>
            <a:off x="2971800" y="3505200"/>
            <a:ext cx="609600" cy="1066800"/>
            <a:chOff x="1872" y="2208"/>
            <a:chExt cx="384" cy="672"/>
          </a:xfrm>
        </p:grpSpPr>
        <p:sp>
          <p:nvSpPr>
            <p:cNvPr id="150707" name="Line 173"/>
            <p:cNvSpPr>
              <a:spLocks noChangeShapeType="1"/>
            </p:cNvSpPr>
            <p:nvPr/>
          </p:nvSpPr>
          <p:spPr bwMode="auto">
            <a:xfrm>
              <a:off x="1944" y="2208"/>
              <a:ext cx="24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0708" name="Group 174"/>
            <p:cNvGrpSpPr>
              <a:grpSpLocks/>
            </p:cNvGrpSpPr>
            <p:nvPr/>
          </p:nvGrpSpPr>
          <p:grpSpPr bwMode="auto">
            <a:xfrm>
              <a:off x="1872" y="2304"/>
              <a:ext cx="384" cy="384"/>
              <a:chOff x="3312" y="2496"/>
              <a:chExt cx="384" cy="384"/>
            </a:xfrm>
          </p:grpSpPr>
          <p:sp>
            <p:nvSpPr>
              <p:cNvPr id="150709" name="Line 175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710" name="Line 176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5" name="Group 177"/>
          <p:cNvGrpSpPr>
            <a:grpSpLocks/>
          </p:cNvGrpSpPr>
          <p:nvPr/>
        </p:nvGrpSpPr>
        <p:grpSpPr bwMode="auto">
          <a:xfrm>
            <a:off x="7543800" y="1295400"/>
            <a:ext cx="609600" cy="1600200"/>
            <a:chOff x="4752" y="816"/>
            <a:chExt cx="384" cy="1008"/>
          </a:xfrm>
        </p:grpSpPr>
        <p:sp>
          <p:nvSpPr>
            <p:cNvPr id="150703" name="Line 178"/>
            <p:cNvSpPr>
              <a:spLocks noChangeShapeType="1"/>
            </p:cNvSpPr>
            <p:nvPr/>
          </p:nvSpPr>
          <p:spPr bwMode="auto">
            <a:xfrm flipV="1">
              <a:off x="4752" y="816"/>
              <a:ext cx="336" cy="100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50704" name="Group 179"/>
            <p:cNvGrpSpPr>
              <a:grpSpLocks/>
            </p:cNvGrpSpPr>
            <p:nvPr/>
          </p:nvGrpSpPr>
          <p:grpSpPr bwMode="auto">
            <a:xfrm>
              <a:off x="4752" y="1152"/>
              <a:ext cx="384" cy="384"/>
              <a:chOff x="3312" y="2496"/>
              <a:chExt cx="384" cy="384"/>
            </a:xfrm>
          </p:grpSpPr>
          <p:sp>
            <p:nvSpPr>
              <p:cNvPr id="150705" name="Line 180"/>
              <p:cNvSpPr>
                <a:spLocks noChangeShapeType="1"/>
              </p:cNvSpPr>
              <p:nvPr/>
            </p:nvSpPr>
            <p:spPr bwMode="auto">
              <a:xfrm flipH="1"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706" name="Line 181"/>
              <p:cNvSpPr>
                <a:spLocks noChangeShapeType="1"/>
              </p:cNvSpPr>
              <p:nvPr/>
            </p:nvSpPr>
            <p:spPr bwMode="auto">
              <a:xfrm>
                <a:off x="3312" y="2496"/>
                <a:ext cx="384" cy="384"/>
              </a:xfrm>
              <a:prstGeom prst="line">
                <a:avLst/>
              </a:prstGeom>
              <a:noFill/>
              <a:ln w="762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50699" name="Text Box 182"/>
          <p:cNvSpPr txBox="1">
            <a:spLocks noChangeArrowheads="1"/>
          </p:cNvSpPr>
          <p:nvPr/>
        </p:nvSpPr>
        <p:spPr bwMode="auto">
          <a:xfrm>
            <a:off x="177800" y="5334000"/>
            <a:ext cx="4702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broken symmetry –&gt; </a:t>
            </a:r>
            <a:r>
              <a:rPr lang="en-US" altLang="en-US" sz="2400">
                <a:solidFill>
                  <a:srgbClr val="FF0000"/>
                </a:solidFill>
              </a:rPr>
              <a:t>reflections only</a:t>
            </a:r>
            <a:endParaRPr lang="en-US" altLang="en-US" sz="2400"/>
          </a:p>
        </p:txBody>
      </p:sp>
      <p:grpSp>
        <p:nvGrpSpPr>
          <p:cNvPr id="7" name="Group 183"/>
          <p:cNvGrpSpPr>
            <a:grpSpLocks/>
          </p:cNvGrpSpPr>
          <p:nvPr/>
        </p:nvGrpSpPr>
        <p:grpSpPr bwMode="auto">
          <a:xfrm>
            <a:off x="685800" y="5943600"/>
            <a:ext cx="3657600" cy="609600"/>
            <a:chOff x="432" y="3744"/>
            <a:chExt cx="2304" cy="384"/>
          </a:xfrm>
        </p:grpSpPr>
        <p:sp>
          <p:nvSpPr>
            <p:cNvPr id="150701" name="Rectangle 184"/>
            <p:cNvSpPr>
              <a:spLocks noChangeArrowheads="1"/>
            </p:cNvSpPr>
            <p:nvPr/>
          </p:nvSpPr>
          <p:spPr bwMode="auto">
            <a:xfrm>
              <a:off x="432" y="3744"/>
              <a:ext cx="2304" cy="384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50702" name="Text Box 185"/>
            <p:cNvSpPr txBox="1">
              <a:spLocks noChangeArrowheads="1"/>
            </p:cNvSpPr>
            <p:nvPr/>
          </p:nvSpPr>
          <p:spPr bwMode="auto">
            <a:xfrm>
              <a:off x="502" y="3792"/>
              <a:ext cx="221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en-US" sz="2400" i="1">
                  <a:solidFill>
                    <a:srgbClr val="FF0000"/>
                  </a:solidFill>
                </a:rPr>
                <a:t>effectively</a:t>
              </a:r>
              <a:r>
                <a:rPr lang="en-US" altLang="en-US" sz="2400"/>
                <a:t> one-dimensional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0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152400"/>
            <a:ext cx="9144000" cy="1143000"/>
          </a:xfrm>
        </p:spPr>
        <p:txBody>
          <a:bodyPr/>
          <a:lstStyle/>
          <a:p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“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1d</a:t>
            </a:r>
            <a:r>
              <a:rPr lang="ja-JP" altLang="en-US">
                <a:solidFill>
                  <a:srgbClr val="FF0000"/>
                </a:solidFill>
                <a:ea typeface="ＭＳ Ｐゴシック" charset="-128"/>
              </a:rPr>
              <a:t>”</a:t>
            </a:r>
            <a:r>
              <a:rPr lang="en-US" altLang="ja-JP">
                <a:solidFill>
                  <a:srgbClr val="FF0000"/>
                </a:solidFill>
                <a:ea typeface="ＭＳ Ｐゴシック" charset="-128"/>
              </a:rPr>
              <a:t> Waveguides + Cavities = Devices</a:t>
            </a:r>
            <a:endParaRPr lang="en-US" altLang="en-US">
              <a:ea typeface="ＭＳ Ｐゴシック" charset="-128"/>
            </a:endParaRPr>
          </a:p>
        </p:txBody>
      </p:sp>
      <p:pic>
        <p:nvPicPr>
          <p:cNvPr id="15155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800" y="2324100"/>
            <a:ext cx="2184400" cy="219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810000"/>
            <a:ext cx="2819400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6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066800"/>
            <a:ext cx="25146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7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810000"/>
            <a:ext cx="3124200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8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066800"/>
            <a:ext cx="2903538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9" name="TextBox 7"/>
          <p:cNvSpPr txBox="1">
            <a:spLocks noChangeArrowheads="1"/>
          </p:cNvSpPr>
          <p:nvPr/>
        </p:nvSpPr>
        <p:spPr bwMode="auto">
          <a:xfrm rot="-5400000">
            <a:off x="-238125" y="2066925"/>
            <a:ext cx="2005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resonant filters</a:t>
            </a:r>
          </a:p>
        </p:txBody>
      </p:sp>
      <p:sp>
        <p:nvSpPr>
          <p:cNvPr id="151560" name="TextBox 10"/>
          <p:cNvSpPr txBox="1">
            <a:spLocks noChangeArrowheads="1"/>
          </p:cNvSpPr>
          <p:nvPr/>
        </p:nvSpPr>
        <p:spPr bwMode="auto">
          <a:xfrm rot="-5400000">
            <a:off x="-398462" y="4830762"/>
            <a:ext cx="23891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high-transmission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sharp bends</a:t>
            </a:r>
          </a:p>
        </p:txBody>
      </p:sp>
      <p:sp>
        <p:nvSpPr>
          <p:cNvPr id="151561" name="TextBox 11"/>
          <p:cNvSpPr txBox="1">
            <a:spLocks noChangeArrowheads="1"/>
          </p:cNvSpPr>
          <p:nvPr/>
        </p:nvSpPr>
        <p:spPr bwMode="auto">
          <a:xfrm rot="-5400000">
            <a:off x="3970337" y="2066926"/>
            <a:ext cx="25701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waveguide splitters</a:t>
            </a:r>
          </a:p>
        </p:txBody>
      </p:sp>
      <p:sp>
        <p:nvSpPr>
          <p:cNvPr id="151562" name="TextBox 13"/>
          <p:cNvSpPr txBox="1">
            <a:spLocks noChangeArrowheads="1"/>
          </p:cNvSpPr>
          <p:nvPr/>
        </p:nvSpPr>
        <p:spPr bwMode="auto">
          <a:xfrm rot="-5400000">
            <a:off x="3657600" y="4953001"/>
            <a:ext cx="25860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channel-drop filters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C6AD1-5FE6-7441-80DD-68B29281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5400"/>
            <a:ext cx="7772400" cy="1143000"/>
          </a:xfrm>
        </p:spPr>
        <p:txBody>
          <a:bodyPr/>
          <a:lstStyle/>
          <a:p>
            <a:r>
              <a:rPr lang="en-US" dirty="0"/>
              <a:t>Surface states in 2d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6EFA4C-006B-6F4E-A4DA-9B2026C3F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990600"/>
            <a:ext cx="4181685" cy="30161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009047-1CD7-A844-ABAB-C494D9907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722" y="3048000"/>
            <a:ext cx="4989118" cy="3676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67B50-A6D7-9D4D-B02B-E2E21A44F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65" y="4343400"/>
            <a:ext cx="4099880" cy="22777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08C112-13E8-3245-B125-99934D32C5E1}"/>
              </a:ext>
            </a:extLst>
          </p:cNvPr>
          <p:cNvSpPr txBox="1"/>
          <p:nvPr/>
        </p:nvSpPr>
        <p:spPr>
          <a:xfrm>
            <a:off x="4166445" y="1137920"/>
            <a:ext cx="49521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432FF"/>
                </a:solidFill>
              </a:rPr>
              <a:t>Projected</a:t>
            </a:r>
            <a:r>
              <a:rPr lang="en-US" sz="2000" dirty="0"/>
              <a:t> band diagram: only </a:t>
            </a:r>
            <a:r>
              <a:rPr lang="en-US" sz="2000" dirty="0">
                <a:solidFill>
                  <a:srgbClr val="0432FF"/>
                </a:solidFill>
              </a:rPr>
              <a:t>k</a:t>
            </a:r>
            <a:r>
              <a:rPr lang="en-US" sz="2000" baseline="-25000" dirty="0">
                <a:solidFill>
                  <a:srgbClr val="0432FF"/>
                </a:solidFill>
              </a:rPr>
              <a:t>||</a:t>
            </a:r>
            <a:r>
              <a:rPr lang="en-US" sz="2000" dirty="0">
                <a:solidFill>
                  <a:srgbClr val="0432FF"/>
                </a:solidFill>
              </a:rPr>
              <a:t> </a:t>
            </a:r>
            <a:r>
              <a:rPr lang="en-US" sz="2000" dirty="0"/>
              <a:t>conserved:  Plot projected crystal bands + light cone.</a:t>
            </a:r>
          </a:p>
          <a:p>
            <a:endParaRPr lang="en-US" sz="2000" dirty="0"/>
          </a:p>
          <a:p>
            <a:r>
              <a:rPr lang="en-US" sz="2000" dirty="0"/>
              <a:t>Surface </a:t>
            </a:r>
            <a:r>
              <a:rPr lang="en-US" sz="2000" dirty="0">
                <a:solidFill>
                  <a:srgbClr val="FF0000"/>
                </a:solidFill>
              </a:rPr>
              <a:t>termination</a:t>
            </a:r>
            <a:r>
              <a:rPr lang="en-US" sz="2000" dirty="0"/>
              <a:t> determines surface state solution: see effect of 2 different terminations!</a:t>
            </a:r>
          </a:p>
        </p:txBody>
      </p:sp>
    </p:spTree>
    <p:extLst>
      <p:ext uri="{BB962C8B-B14F-4D97-AF65-F5344CB8AC3E}">
        <p14:creationId xmlns:p14="http://schemas.microsoft.com/office/powerpoint/2010/main" val="2048615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altLang="en-US" sz="3200" dirty="0">
                <a:ea typeface="ＭＳ Ｐゴシック" charset="-128"/>
              </a:rPr>
              <a:t>2d periodicity, </a:t>
            </a:r>
            <a:r>
              <a:rPr lang="en-US" altLang="en-US" sz="3200" i="1" dirty="0" err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 dirty="0">
                <a:ea typeface="ＭＳ Ｐゴシック" charset="-128"/>
              </a:rPr>
              <a:t>=12:1: </a:t>
            </a:r>
            <a:r>
              <a:rPr lang="en-US" altLang="en-US" sz="3200" dirty="0">
                <a:solidFill>
                  <a:srgbClr val="0432FF"/>
                </a:solidFill>
                <a:ea typeface="ＭＳ Ｐゴシック" charset="-128"/>
              </a:rPr>
              <a:t>TM gap</a:t>
            </a:r>
            <a:r>
              <a:rPr lang="en-US" altLang="en-US" sz="3200" dirty="0">
                <a:ea typeface="ＭＳ Ｐゴシック" charset="-128"/>
              </a:rPr>
              <a:t>, </a:t>
            </a:r>
            <a:r>
              <a:rPr lang="en-US" altLang="en-US" sz="3200" dirty="0">
                <a:solidFill>
                  <a:srgbClr val="FF0000"/>
                </a:solidFill>
                <a:ea typeface="ＭＳ Ｐゴシック" charset="-128"/>
              </a:rPr>
              <a:t>no TE gap</a:t>
            </a:r>
          </a:p>
        </p:txBody>
      </p:sp>
      <p:sp>
        <p:nvSpPr>
          <p:cNvPr id="64514" name="Text Box 3"/>
          <p:cNvSpPr txBox="1">
            <a:spLocks noChangeArrowheads="1"/>
          </p:cNvSpPr>
          <p:nvPr/>
        </p:nvSpPr>
        <p:spPr bwMode="auto">
          <a:xfrm>
            <a:off x="51927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E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4515" name="Text Box 4"/>
          <p:cNvSpPr txBox="1">
            <a:spLocks noChangeArrowheads="1"/>
          </p:cNvSpPr>
          <p:nvPr/>
        </p:nvSpPr>
        <p:spPr bwMode="auto">
          <a:xfrm>
            <a:off x="5257800" y="6019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chemeClr val="accent2"/>
                </a:solidFill>
              </a:rPr>
              <a:t>H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64516" name="Line 5"/>
          <p:cNvSpPr>
            <a:spLocks noChangeShapeType="1"/>
          </p:cNvSpPr>
          <p:nvPr/>
        </p:nvSpPr>
        <p:spPr bwMode="auto">
          <a:xfrm flipV="1">
            <a:off x="4724400" y="6019800"/>
            <a:ext cx="533400" cy="4572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451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55626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62484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Line 8"/>
          <p:cNvSpPr>
            <a:spLocks noChangeShapeType="1"/>
          </p:cNvSpPr>
          <p:nvPr/>
        </p:nvSpPr>
        <p:spPr bwMode="auto">
          <a:xfrm flipV="1">
            <a:off x="7261225" y="5562600"/>
            <a:ext cx="5334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20" name="Text Box 9"/>
          <p:cNvSpPr txBox="1">
            <a:spLocks noChangeArrowheads="1"/>
          </p:cNvSpPr>
          <p:nvPr/>
        </p:nvSpPr>
        <p:spPr bwMode="auto">
          <a:xfrm>
            <a:off x="78597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4521" name="Text Box 10"/>
          <p:cNvSpPr txBox="1">
            <a:spLocks noChangeArrowheads="1"/>
          </p:cNvSpPr>
          <p:nvPr/>
        </p:nvSpPr>
        <p:spPr bwMode="auto">
          <a:xfrm>
            <a:off x="7566025" y="61722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H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4522" name="Text Box 11"/>
          <p:cNvSpPr txBox="1">
            <a:spLocks noChangeArrowheads="1"/>
          </p:cNvSpPr>
          <p:nvPr/>
        </p:nvSpPr>
        <p:spPr bwMode="auto">
          <a:xfrm>
            <a:off x="3962400" y="5638800"/>
            <a:ext cx="717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chemeClr val="accent2"/>
                </a:solidFill>
              </a:rPr>
              <a:t>TM</a:t>
            </a:r>
          </a:p>
        </p:txBody>
      </p:sp>
      <p:sp>
        <p:nvSpPr>
          <p:cNvPr id="64523" name="Text Box 12"/>
          <p:cNvSpPr txBox="1">
            <a:spLocks noChangeArrowheads="1"/>
          </p:cNvSpPr>
          <p:nvPr/>
        </p:nvSpPr>
        <p:spPr bwMode="auto">
          <a:xfrm>
            <a:off x="6446838" y="5638800"/>
            <a:ext cx="619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TE</a:t>
            </a:r>
          </a:p>
        </p:txBody>
      </p:sp>
      <p:sp>
        <p:nvSpPr>
          <p:cNvPr id="64524" name="Oval 13"/>
          <p:cNvSpPr>
            <a:spLocks noChangeArrowheads="1"/>
          </p:cNvSpPr>
          <p:nvPr/>
        </p:nvSpPr>
        <p:spPr bwMode="auto">
          <a:xfrm>
            <a:off x="2286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5" name="Oval 14"/>
          <p:cNvSpPr>
            <a:spLocks noChangeArrowheads="1"/>
          </p:cNvSpPr>
          <p:nvPr/>
        </p:nvSpPr>
        <p:spPr bwMode="auto">
          <a:xfrm>
            <a:off x="8382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6" name="Oval 15"/>
          <p:cNvSpPr>
            <a:spLocks noChangeArrowheads="1"/>
          </p:cNvSpPr>
          <p:nvPr/>
        </p:nvSpPr>
        <p:spPr bwMode="auto">
          <a:xfrm>
            <a:off x="14478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7" name="Oval 16"/>
          <p:cNvSpPr>
            <a:spLocks noChangeArrowheads="1"/>
          </p:cNvSpPr>
          <p:nvPr/>
        </p:nvSpPr>
        <p:spPr bwMode="auto">
          <a:xfrm>
            <a:off x="20574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8" name="Oval 17"/>
          <p:cNvSpPr>
            <a:spLocks noChangeArrowheads="1"/>
          </p:cNvSpPr>
          <p:nvPr/>
        </p:nvSpPr>
        <p:spPr bwMode="auto">
          <a:xfrm>
            <a:off x="2667000" y="10668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29" name="Oval 18"/>
          <p:cNvSpPr>
            <a:spLocks noChangeArrowheads="1"/>
          </p:cNvSpPr>
          <p:nvPr/>
        </p:nvSpPr>
        <p:spPr bwMode="auto">
          <a:xfrm>
            <a:off x="2286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0" name="Oval 19"/>
          <p:cNvSpPr>
            <a:spLocks noChangeArrowheads="1"/>
          </p:cNvSpPr>
          <p:nvPr/>
        </p:nvSpPr>
        <p:spPr bwMode="auto">
          <a:xfrm>
            <a:off x="8382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1" name="Oval 20"/>
          <p:cNvSpPr>
            <a:spLocks noChangeArrowheads="1"/>
          </p:cNvSpPr>
          <p:nvPr/>
        </p:nvSpPr>
        <p:spPr bwMode="auto">
          <a:xfrm>
            <a:off x="14478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2" name="Oval 21"/>
          <p:cNvSpPr>
            <a:spLocks noChangeArrowheads="1"/>
          </p:cNvSpPr>
          <p:nvPr/>
        </p:nvSpPr>
        <p:spPr bwMode="auto">
          <a:xfrm>
            <a:off x="20574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3" name="Oval 22"/>
          <p:cNvSpPr>
            <a:spLocks noChangeArrowheads="1"/>
          </p:cNvSpPr>
          <p:nvPr/>
        </p:nvSpPr>
        <p:spPr bwMode="auto">
          <a:xfrm>
            <a:off x="2667000" y="16764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4" name="Oval 23"/>
          <p:cNvSpPr>
            <a:spLocks noChangeArrowheads="1"/>
          </p:cNvSpPr>
          <p:nvPr/>
        </p:nvSpPr>
        <p:spPr bwMode="auto">
          <a:xfrm>
            <a:off x="2286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5" name="Oval 24"/>
          <p:cNvSpPr>
            <a:spLocks noChangeArrowheads="1"/>
          </p:cNvSpPr>
          <p:nvPr/>
        </p:nvSpPr>
        <p:spPr bwMode="auto">
          <a:xfrm>
            <a:off x="8382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6" name="Oval 25"/>
          <p:cNvSpPr>
            <a:spLocks noChangeArrowheads="1"/>
          </p:cNvSpPr>
          <p:nvPr/>
        </p:nvSpPr>
        <p:spPr bwMode="auto">
          <a:xfrm>
            <a:off x="14478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7" name="Oval 26"/>
          <p:cNvSpPr>
            <a:spLocks noChangeArrowheads="1"/>
          </p:cNvSpPr>
          <p:nvPr/>
        </p:nvSpPr>
        <p:spPr bwMode="auto">
          <a:xfrm>
            <a:off x="20574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8" name="Oval 27"/>
          <p:cNvSpPr>
            <a:spLocks noChangeArrowheads="1"/>
          </p:cNvSpPr>
          <p:nvPr/>
        </p:nvSpPr>
        <p:spPr bwMode="auto">
          <a:xfrm>
            <a:off x="2667000" y="22860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39" name="Oval 28"/>
          <p:cNvSpPr>
            <a:spLocks noChangeArrowheads="1"/>
          </p:cNvSpPr>
          <p:nvPr/>
        </p:nvSpPr>
        <p:spPr bwMode="auto">
          <a:xfrm>
            <a:off x="2286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0" name="Oval 29"/>
          <p:cNvSpPr>
            <a:spLocks noChangeArrowheads="1"/>
          </p:cNvSpPr>
          <p:nvPr/>
        </p:nvSpPr>
        <p:spPr bwMode="auto">
          <a:xfrm>
            <a:off x="8382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1" name="Oval 30"/>
          <p:cNvSpPr>
            <a:spLocks noChangeArrowheads="1"/>
          </p:cNvSpPr>
          <p:nvPr/>
        </p:nvSpPr>
        <p:spPr bwMode="auto">
          <a:xfrm>
            <a:off x="14478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2" name="Oval 31"/>
          <p:cNvSpPr>
            <a:spLocks noChangeArrowheads="1"/>
          </p:cNvSpPr>
          <p:nvPr/>
        </p:nvSpPr>
        <p:spPr bwMode="auto">
          <a:xfrm>
            <a:off x="20574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3" name="Oval 32"/>
          <p:cNvSpPr>
            <a:spLocks noChangeArrowheads="1"/>
          </p:cNvSpPr>
          <p:nvPr/>
        </p:nvSpPr>
        <p:spPr bwMode="auto">
          <a:xfrm>
            <a:off x="2667000" y="28956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4" name="Oval 33"/>
          <p:cNvSpPr>
            <a:spLocks noChangeArrowheads="1"/>
          </p:cNvSpPr>
          <p:nvPr/>
        </p:nvSpPr>
        <p:spPr bwMode="auto">
          <a:xfrm>
            <a:off x="2286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5" name="Oval 34"/>
          <p:cNvSpPr>
            <a:spLocks noChangeArrowheads="1"/>
          </p:cNvSpPr>
          <p:nvPr/>
        </p:nvSpPr>
        <p:spPr bwMode="auto">
          <a:xfrm>
            <a:off x="8382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6" name="Oval 35"/>
          <p:cNvSpPr>
            <a:spLocks noChangeArrowheads="1"/>
          </p:cNvSpPr>
          <p:nvPr/>
        </p:nvSpPr>
        <p:spPr bwMode="auto">
          <a:xfrm>
            <a:off x="14478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7" name="Oval 36"/>
          <p:cNvSpPr>
            <a:spLocks noChangeArrowheads="1"/>
          </p:cNvSpPr>
          <p:nvPr/>
        </p:nvSpPr>
        <p:spPr bwMode="auto">
          <a:xfrm>
            <a:off x="20574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8" name="Oval 37"/>
          <p:cNvSpPr>
            <a:spLocks noChangeArrowheads="1"/>
          </p:cNvSpPr>
          <p:nvPr/>
        </p:nvSpPr>
        <p:spPr bwMode="auto">
          <a:xfrm>
            <a:off x="2667000" y="3505200"/>
            <a:ext cx="304800" cy="3048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49" name="Line 38"/>
          <p:cNvSpPr>
            <a:spLocks noChangeShapeType="1"/>
          </p:cNvSpPr>
          <p:nvPr/>
        </p:nvSpPr>
        <p:spPr bwMode="auto">
          <a:xfrm>
            <a:off x="381000" y="9906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50" name="Text Box 39"/>
          <p:cNvSpPr txBox="1">
            <a:spLocks noChangeArrowheads="1"/>
          </p:cNvSpPr>
          <p:nvPr/>
        </p:nvSpPr>
        <p:spPr bwMode="auto">
          <a:xfrm>
            <a:off x="533400" y="593725"/>
            <a:ext cx="3365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a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4551" name="Text Box 40"/>
          <p:cNvSpPr txBox="1">
            <a:spLocks noChangeArrowheads="1"/>
          </p:cNvSpPr>
          <p:nvPr/>
        </p:nvSpPr>
        <p:spPr bwMode="auto">
          <a:xfrm rot="-5400000">
            <a:off x="1947863" y="2554287"/>
            <a:ext cx="33147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frequency</a:t>
            </a:r>
            <a:r>
              <a:rPr lang="en-US" altLang="en-US" sz="2000"/>
              <a:t> ω</a:t>
            </a:r>
            <a:r>
              <a:rPr lang="en-US" altLang="en-US" sz="2400"/>
              <a:t>  </a:t>
            </a:r>
            <a:r>
              <a:rPr lang="en-US" altLang="en-US" sz="2000"/>
              <a:t>(2πc/</a:t>
            </a:r>
            <a:r>
              <a:rPr lang="en-US" altLang="en-US" sz="2000" i="1"/>
              <a:t>a</a:t>
            </a:r>
            <a:r>
              <a:rPr lang="en-US" altLang="en-US" sz="2000"/>
              <a:t>)  = </a:t>
            </a:r>
            <a:r>
              <a:rPr lang="en-US" altLang="en-US" sz="2400" i="1">
                <a:solidFill>
                  <a:srgbClr val="FF0000"/>
                </a:solidFill>
              </a:rPr>
              <a:t>a</a:t>
            </a:r>
            <a:r>
              <a:rPr lang="en-US" altLang="en-US" sz="2400">
                <a:solidFill>
                  <a:srgbClr val="FF0000"/>
                </a:solidFill>
              </a:rPr>
              <a:t> / λ</a:t>
            </a:r>
            <a:endParaRPr lang="en-US" altLang="en-US" sz="2000"/>
          </a:p>
        </p:txBody>
      </p:sp>
      <p:sp>
        <p:nvSpPr>
          <p:cNvPr id="64552" name="Rectangle 41"/>
          <p:cNvSpPr>
            <a:spLocks noChangeArrowheads="1"/>
          </p:cNvSpPr>
          <p:nvPr/>
        </p:nvSpPr>
        <p:spPr bwMode="auto">
          <a:xfrm>
            <a:off x="1162050" y="5486400"/>
            <a:ext cx="990600" cy="9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53" name="AutoShape 42"/>
          <p:cNvSpPr>
            <a:spLocks noChangeArrowheads="1"/>
          </p:cNvSpPr>
          <p:nvPr/>
        </p:nvSpPr>
        <p:spPr bwMode="auto">
          <a:xfrm flipH="1">
            <a:off x="1619250" y="5486400"/>
            <a:ext cx="533400" cy="533400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64554" name="Text Box 43"/>
          <p:cNvSpPr txBox="1">
            <a:spLocks noChangeArrowheads="1"/>
          </p:cNvSpPr>
          <p:nvPr/>
        </p:nvSpPr>
        <p:spPr bwMode="auto">
          <a:xfrm>
            <a:off x="1314450" y="5884863"/>
            <a:ext cx="369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4555" name="Text Box 44"/>
          <p:cNvSpPr txBox="1">
            <a:spLocks noChangeArrowheads="1"/>
          </p:cNvSpPr>
          <p:nvPr/>
        </p:nvSpPr>
        <p:spPr bwMode="auto">
          <a:xfrm>
            <a:off x="2136775" y="5775325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4556" name="Text Box 45"/>
          <p:cNvSpPr txBox="1">
            <a:spLocks noChangeArrowheads="1"/>
          </p:cNvSpPr>
          <p:nvPr/>
        </p:nvSpPr>
        <p:spPr bwMode="auto">
          <a:xfrm>
            <a:off x="2136775" y="5165725"/>
            <a:ext cx="4556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4557" name="Text Box 50"/>
          <p:cNvSpPr txBox="1">
            <a:spLocks noChangeArrowheads="1"/>
          </p:cNvSpPr>
          <p:nvPr/>
        </p:nvSpPr>
        <p:spPr bwMode="auto">
          <a:xfrm>
            <a:off x="152400" y="4800600"/>
            <a:ext cx="332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008000"/>
                </a:solidFill>
              </a:rPr>
              <a:t>irreducible Brillouin zone</a:t>
            </a:r>
          </a:p>
        </p:txBody>
      </p:sp>
      <p:pic>
        <p:nvPicPr>
          <p:cNvPr id="64558" name="Picture 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95"/>
          <a:stretch>
            <a:fillRect/>
          </a:stretch>
        </p:blipFill>
        <p:spPr bwMode="auto">
          <a:xfrm>
            <a:off x="3886200" y="1066800"/>
            <a:ext cx="4629150" cy="389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59" name="Text Box 67"/>
          <p:cNvSpPr txBox="1">
            <a:spLocks noChangeArrowheads="1"/>
          </p:cNvSpPr>
          <p:nvPr/>
        </p:nvSpPr>
        <p:spPr bwMode="auto">
          <a:xfrm>
            <a:off x="4008438" y="4876800"/>
            <a:ext cx="3254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4560" name="Text Box 68"/>
          <p:cNvSpPr txBox="1">
            <a:spLocks noChangeArrowheads="1"/>
          </p:cNvSpPr>
          <p:nvPr/>
        </p:nvSpPr>
        <p:spPr bwMode="auto">
          <a:xfrm>
            <a:off x="5380038" y="487997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64561" name="Text Box 69"/>
          <p:cNvSpPr txBox="1">
            <a:spLocks noChangeArrowheads="1"/>
          </p:cNvSpPr>
          <p:nvPr/>
        </p:nvSpPr>
        <p:spPr bwMode="auto">
          <a:xfrm>
            <a:off x="6675438" y="4879975"/>
            <a:ext cx="387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64562" name="Text Box 70"/>
          <p:cNvSpPr txBox="1">
            <a:spLocks noChangeArrowheads="1"/>
          </p:cNvSpPr>
          <p:nvPr/>
        </p:nvSpPr>
        <p:spPr bwMode="auto">
          <a:xfrm>
            <a:off x="7985125" y="4876800"/>
            <a:ext cx="3254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64563" name="TextBox 56"/>
          <p:cNvSpPr txBox="1">
            <a:spLocks noChangeArrowheads="1"/>
          </p:cNvSpPr>
          <p:nvPr/>
        </p:nvSpPr>
        <p:spPr bwMode="auto">
          <a:xfrm>
            <a:off x="635000" y="5410200"/>
            <a:ext cx="355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b="1"/>
              <a:t>k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What a difference</a:t>
            </a:r>
            <a:br>
              <a:rPr lang="en-US" altLang="en-US">
                <a:ea typeface="ＭＳ Ｐゴシック" charset="-128"/>
              </a:rPr>
            </a:br>
            <a:r>
              <a:rPr lang="en-US" altLang="en-US">
                <a:ea typeface="ＭＳ Ｐゴシック" charset="-128"/>
              </a:rPr>
              <a:t>a boundary condition makes…</a:t>
            </a:r>
          </a:p>
        </p:txBody>
      </p:sp>
      <p:sp>
        <p:nvSpPr>
          <p:cNvPr id="65538" name="Rectangle 3"/>
          <p:cNvSpPr>
            <a:spLocks noChangeArrowheads="1"/>
          </p:cNvSpPr>
          <p:nvPr/>
        </p:nvSpPr>
        <p:spPr bwMode="auto">
          <a:xfrm>
            <a:off x="0" y="1981200"/>
            <a:ext cx="3276600" cy="487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39" name="Text Box 4"/>
          <p:cNvSpPr txBox="1">
            <a:spLocks noChangeArrowheads="1"/>
          </p:cNvSpPr>
          <p:nvPr/>
        </p:nvSpPr>
        <p:spPr bwMode="auto">
          <a:xfrm>
            <a:off x="2741613" y="2025650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1</a:t>
            </a:r>
            <a:endParaRPr lang="en-US" altLang="en-US" sz="2400"/>
          </a:p>
        </p:txBody>
      </p:sp>
      <p:sp>
        <p:nvSpPr>
          <p:cNvPr id="65540" name="Text Box 5"/>
          <p:cNvSpPr txBox="1">
            <a:spLocks noChangeArrowheads="1"/>
          </p:cNvSpPr>
          <p:nvPr/>
        </p:nvSpPr>
        <p:spPr bwMode="auto">
          <a:xfrm>
            <a:off x="3389313" y="2025650"/>
            <a:ext cx="422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2</a:t>
            </a:r>
            <a:endParaRPr lang="en-US" altLang="en-US" sz="2400"/>
          </a:p>
        </p:txBody>
      </p:sp>
      <p:sp>
        <p:nvSpPr>
          <p:cNvPr id="65541" name="Line 6"/>
          <p:cNvSpPr>
            <a:spLocks noChangeShapeType="1"/>
          </p:cNvSpPr>
          <p:nvPr/>
        </p:nvSpPr>
        <p:spPr bwMode="auto">
          <a:xfrm flipV="1">
            <a:off x="3048000" y="27432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2" name="Line 7"/>
          <p:cNvSpPr>
            <a:spLocks noChangeShapeType="1"/>
          </p:cNvSpPr>
          <p:nvPr/>
        </p:nvSpPr>
        <p:spPr bwMode="auto">
          <a:xfrm flipV="1">
            <a:off x="3505200" y="2743200"/>
            <a:ext cx="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8"/>
          <p:cNvSpPr>
            <a:spLocks noChangeArrowheads="1"/>
          </p:cNvSpPr>
          <p:nvPr/>
        </p:nvSpPr>
        <p:spPr bwMode="auto">
          <a:xfrm>
            <a:off x="2743200" y="28956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44" name="Oval 9"/>
          <p:cNvSpPr>
            <a:spLocks noChangeArrowheads="1"/>
          </p:cNvSpPr>
          <p:nvPr/>
        </p:nvSpPr>
        <p:spPr bwMode="auto">
          <a:xfrm>
            <a:off x="3733800" y="2895600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45" name="Text Box 10"/>
          <p:cNvSpPr txBox="1">
            <a:spLocks noChangeArrowheads="1"/>
          </p:cNvSpPr>
          <p:nvPr/>
        </p:nvSpPr>
        <p:spPr bwMode="auto">
          <a:xfrm>
            <a:off x="2590800" y="3276600"/>
            <a:ext cx="1384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 b="1">
                <a:solidFill>
                  <a:srgbClr val="FF0000"/>
                </a:solidFill>
              </a:rPr>
              <a:t>E</a:t>
            </a:r>
            <a:r>
              <a:rPr lang="en-US" altLang="en-US" baseline="-25000">
                <a:solidFill>
                  <a:srgbClr val="FF0000"/>
                </a:solidFill>
              </a:rPr>
              <a:t>1,||</a:t>
            </a:r>
            <a:r>
              <a:rPr lang="en-US" altLang="en-US">
                <a:solidFill>
                  <a:srgbClr val="FF0000"/>
                </a:solidFill>
              </a:rPr>
              <a:t> = </a:t>
            </a:r>
            <a:r>
              <a:rPr lang="en-US" altLang="en-US" b="1">
                <a:solidFill>
                  <a:srgbClr val="FF0000"/>
                </a:solidFill>
              </a:rPr>
              <a:t>E</a:t>
            </a:r>
            <a:r>
              <a:rPr lang="en-US" altLang="en-US" baseline="-25000">
                <a:solidFill>
                  <a:srgbClr val="FF0000"/>
                </a:solidFill>
              </a:rPr>
              <a:t>2,||</a:t>
            </a:r>
          </a:p>
        </p:txBody>
      </p:sp>
      <p:sp>
        <p:nvSpPr>
          <p:cNvPr id="65546" name="Line 11"/>
          <p:cNvSpPr>
            <a:spLocks noChangeShapeType="1"/>
          </p:cNvSpPr>
          <p:nvPr/>
        </p:nvSpPr>
        <p:spPr bwMode="auto">
          <a:xfrm flipV="1">
            <a:off x="2438400" y="44196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Line 12"/>
          <p:cNvSpPr>
            <a:spLocks noChangeShapeType="1"/>
          </p:cNvSpPr>
          <p:nvPr/>
        </p:nvSpPr>
        <p:spPr bwMode="auto">
          <a:xfrm flipV="1">
            <a:off x="3429000" y="4419600"/>
            <a:ext cx="990600" cy="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48" name="Text Box 13"/>
          <p:cNvSpPr txBox="1">
            <a:spLocks noChangeArrowheads="1"/>
          </p:cNvSpPr>
          <p:nvPr/>
        </p:nvSpPr>
        <p:spPr bwMode="auto">
          <a:xfrm>
            <a:off x="2224088" y="4538663"/>
            <a:ext cx="21177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1</a:t>
            </a: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</a:rPr>
              <a:t>1,</a:t>
            </a:r>
            <a:r>
              <a:rPr lang="en-US" altLang="en-US" sz="2400" baseline="-25000">
                <a:solidFill>
                  <a:srgbClr val="FF0000"/>
                </a:solidFill>
                <a:sym typeface="Symbol" charset="2"/>
              </a:rPr>
              <a:t>⊥</a:t>
            </a:r>
            <a:r>
              <a:rPr lang="en-US" altLang="en-US" sz="2400">
                <a:solidFill>
                  <a:srgbClr val="FF0000"/>
                </a:solidFill>
              </a:rPr>
              <a:t> = </a:t>
            </a: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aseline="-25000"/>
              <a:t>2</a:t>
            </a: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</a:rPr>
              <a:t>2,</a:t>
            </a:r>
            <a:r>
              <a:rPr lang="en-US" altLang="en-US" sz="2400" baseline="-25000">
                <a:solidFill>
                  <a:srgbClr val="FF0000"/>
                </a:solidFill>
                <a:sym typeface="Symbol" charset="2"/>
              </a:rPr>
              <a:t>⊥</a:t>
            </a:r>
          </a:p>
        </p:txBody>
      </p:sp>
      <p:sp>
        <p:nvSpPr>
          <p:cNvPr id="65549" name="Rectangle 15"/>
          <p:cNvSpPr>
            <a:spLocks noChangeArrowheads="1"/>
          </p:cNvSpPr>
          <p:nvPr/>
        </p:nvSpPr>
        <p:spPr bwMode="auto">
          <a:xfrm>
            <a:off x="5118100" y="2438400"/>
            <a:ext cx="26257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</a:rPr>
              <a:t>||</a:t>
            </a:r>
            <a:r>
              <a:rPr lang="en-US" altLang="en-US" sz="2400"/>
              <a:t> is continuous: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 density </a:t>
            </a: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/>
              <a:t>|</a:t>
            </a:r>
            <a:r>
              <a:rPr lang="en-US" altLang="en-US" sz="2400" b="1"/>
              <a:t>E</a:t>
            </a:r>
            <a:r>
              <a:rPr lang="en-US" altLang="en-US" sz="2400"/>
              <a:t>|</a:t>
            </a:r>
            <a:r>
              <a:rPr lang="en-US" altLang="en-US" sz="2400" baseline="30000"/>
              <a:t>2</a:t>
            </a:r>
            <a:endParaRPr lang="en-US" altLang="en-US" sz="24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more in </a:t>
            </a:r>
            <a:r>
              <a:rPr lang="en-US" altLang="en-US" sz="2400">
                <a:solidFill>
                  <a:schemeClr val="accent2"/>
                </a:solidFill>
              </a:rPr>
              <a:t>larger</a:t>
            </a:r>
            <a:r>
              <a:rPr lang="en-US" altLang="en-US" sz="2400"/>
              <a:t> </a:t>
            </a:r>
            <a:r>
              <a:rPr lang="en-US" altLang="en-US" sz="2400">
                <a:latin typeface="Symbol" charset="2"/>
              </a:rPr>
              <a:t>ε</a:t>
            </a:r>
            <a:endParaRPr lang="en-US" altLang="en-US" sz="2400" baseline="-25000">
              <a:solidFill>
                <a:srgbClr val="FF0000"/>
              </a:solidFill>
            </a:endParaRPr>
          </a:p>
        </p:txBody>
      </p:sp>
      <p:sp>
        <p:nvSpPr>
          <p:cNvPr id="65550" name="Rectangle 16"/>
          <p:cNvSpPr>
            <a:spLocks noChangeArrowheads="1"/>
          </p:cNvSpPr>
          <p:nvPr/>
        </p:nvSpPr>
        <p:spPr bwMode="auto">
          <a:xfrm>
            <a:off x="5087938" y="3886200"/>
            <a:ext cx="28527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="1">
                <a:solidFill>
                  <a:srgbClr val="FF0000"/>
                </a:solidFill>
              </a:rPr>
              <a:t>E</a:t>
            </a:r>
            <a:r>
              <a:rPr lang="en-US" altLang="en-US" sz="2400" baseline="-25000">
                <a:solidFill>
                  <a:srgbClr val="FF0000"/>
                </a:solidFill>
                <a:sym typeface="Symbol" charset="2"/>
              </a:rPr>
              <a:t>⊥</a:t>
            </a:r>
            <a:r>
              <a:rPr lang="en-US" altLang="en-US" sz="2400"/>
              <a:t> is continuous: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energy density |</a:t>
            </a:r>
            <a:r>
              <a:rPr lang="en-US" altLang="en-US" sz="2400">
                <a:latin typeface="Symbol" charset="2"/>
              </a:rPr>
              <a:t>ε</a:t>
            </a:r>
            <a:r>
              <a:rPr lang="en-US" altLang="en-US" sz="2400" b="1"/>
              <a:t>E</a:t>
            </a:r>
            <a:r>
              <a:rPr lang="en-US" altLang="en-US" sz="2400"/>
              <a:t>|</a:t>
            </a:r>
            <a:r>
              <a:rPr lang="en-US" altLang="en-US" sz="2400" baseline="30000"/>
              <a:t>2</a:t>
            </a:r>
            <a:r>
              <a:rPr lang="en-US" altLang="en-US" sz="2400"/>
              <a:t>/</a:t>
            </a:r>
            <a:r>
              <a:rPr lang="en-US" altLang="en-US" sz="2400">
                <a:latin typeface="Symbol" charset="2"/>
              </a:rPr>
              <a:t>ε</a:t>
            </a:r>
            <a:endParaRPr lang="en-US" altLang="en-US" sz="2400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more in </a:t>
            </a:r>
            <a:r>
              <a:rPr lang="en-US" altLang="en-US" sz="2400">
                <a:solidFill>
                  <a:schemeClr val="accent2"/>
                </a:solidFill>
              </a:rPr>
              <a:t>smaller</a:t>
            </a:r>
            <a:r>
              <a:rPr lang="en-US" altLang="en-US" sz="2400"/>
              <a:t> </a:t>
            </a:r>
            <a:r>
              <a:rPr lang="en-US" altLang="en-US" sz="2400">
                <a:latin typeface="Symbol" charset="2"/>
              </a:rPr>
              <a:t>ε</a:t>
            </a:r>
          </a:p>
        </p:txBody>
      </p:sp>
      <p:sp>
        <p:nvSpPr>
          <p:cNvPr id="65551" name="Text Box 17"/>
          <p:cNvSpPr txBox="1">
            <a:spLocks noChangeArrowheads="1"/>
          </p:cNvSpPr>
          <p:nvPr/>
        </p:nvSpPr>
        <p:spPr bwMode="auto">
          <a:xfrm>
            <a:off x="3429000" y="60960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endParaRPr lang="en-US" altLang="en-US"/>
          </a:p>
        </p:txBody>
      </p:sp>
      <p:sp>
        <p:nvSpPr>
          <p:cNvPr id="65552" name="Rectangle 18"/>
          <p:cNvSpPr>
            <a:spLocks noChangeArrowheads="1"/>
          </p:cNvSpPr>
          <p:nvPr/>
        </p:nvSpPr>
        <p:spPr bwMode="auto">
          <a:xfrm>
            <a:off x="3810000" y="5334000"/>
            <a:ext cx="4519613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To get strong confinement &amp; gaps,</a:t>
            </a:r>
          </a:p>
          <a:p>
            <a:pPr algn="ctr" eaLnBrk="1" hangingPunct="1"/>
            <a:r>
              <a:rPr lang="en-US" altLang="en-US">
                <a:solidFill>
                  <a:schemeClr val="accent2"/>
                </a:solidFill>
              </a:rPr>
              <a:t>want </a:t>
            </a:r>
            <a:r>
              <a:rPr lang="en-US" altLang="en-US" b="1">
                <a:solidFill>
                  <a:schemeClr val="accent2"/>
                </a:solidFill>
              </a:rPr>
              <a:t>E</a:t>
            </a:r>
            <a:r>
              <a:rPr lang="en-US" altLang="en-US">
                <a:solidFill>
                  <a:schemeClr val="accent2"/>
                </a:solidFill>
              </a:rPr>
              <a:t> mostly parallel to interfaces</a:t>
            </a:r>
          </a:p>
        </p:txBody>
      </p:sp>
      <p:sp>
        <p:nvSpPr>
          <p:cNvPr id="65553" name="Oval 20"/>
          <p:cNvSpPr>
            <a:spLocks noChangeArrowheads="1"/>
          </p:cNvSpPr>
          <p:nvPr/>
        </p:nvSpPr>
        <p:spPr bwMode="auto">
          <a:xfrm>
            <a:off x="5486400" y="6324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54" name="Oval 21"/>
          <p:cNvSpPr>
            <a:spLocks noChangeArrowheads="1"/>
          </p:cNvSpPr>
          <p:nvPr/>
        </p:nvSpPr>
        <p:spPr bwMode="auto">
          <a:xfrm>
            <a:off x="5599113" y="6453188"/>
            <a:ext cx="76200" cy="76200"/>
          </a:xfrm>
          <a:prstGeom prst="ellipse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55" name="Text Box 22"/>
          <p:cNvSpPr txBox="1">
            <a:spLocks noChangeArrowheads="1"/>
          </p:cNvSpPr>
          <p:nvPr/>
        </p:nvSpPr>
        <p:spPr bwMode="auto">
          <a:xfrm>
            <a:off x="4411663" y="6248400"/>
            <a:ext cx="9223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TM: ||</a:t>
            </a:r>
          </a:p>
        </p:txBody>
      </p:sp>
      <p:sp>
        <p:nvSpPr>
          <p:cNvPr id="65556" name="Oval 23"/>
          <p:cNvSpPr>
            <a:spLocks noChangeArrowheads="1"/>
          </p:cNvSpPr>
          <p:nvPr/>
        </p:nvSpPr>
        <p:spPr bwMode="auto">
          <a:xfrm>
            <a:off x="7543800" y="6324600"/>
            <a:ext cx="304800" cy="304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5557" name="Text Box 24"/>
          <p:cNvSpPr txBox="1">
            <a:spLocks noChangeArrowheads="1"/>
          </p:cNvSpPr>
          <p:nvPr/>
        </p:nvSpPr>
        <p:spPr bwMode="auto">
          <a:xfrm>
            <a:off x="6343650" y="6215063"/>
            <a:ext cx="10302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 eaLnBrk="1" hangingPunct="1"/>
            <a:r>
              <a:rPr lang="en-US" altLang="en-US"/>
              <a:t>TE: ⊥</a:t>
            </a:r>
          </a:p>
        </p:txBody>
      </p:sp>
      <p:sp>
        <p:nvSpPr>
          <p:cNvPr id="65558" name="Freeform 25"/>
          <p:cNvSpPr>
            <a:spLocks/>
          </p:cNvSpPr>
          <p:nvPr/>
        </p:nvSpPr>
        <p:spPr bwMode="auto">
          <a:xfrm>
            <a:off x="7651750" y="6248400"/>
            <a:ext cx="381000" cy="609600"/>
          </a:xfrm>
          <a:custGeom>
            <a:avLst/>
            <a:gdLst>
              <a:gd name="T0" fmla="*/ 0 w 240"/>
              <a:gd name="T1" fmla="*/ 609600 h 384"/>
              <a:gd name="T2" fmla="*/ 152400 w 240"/>
              <a:gd name="T3" fmla="*/ 228600 h 384"/>
              <a:gd name="T4" fmla="*/ 381000 w 240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0" h="384">
                <a:moveTo>
                  <a:pt x="0" y="384"/>
                </a:moveTo>
                <a:cubicBezTo>
                  <a:pt x="28" y="296"/>
                  <a:pt x="56" y="208"/>
                  <a:pt x="96" y="144"/>
                </a:cubicBezTo>
                <a:cubicBezTo>
                  <a:pt x="136" y="80"/>
                  <a:pt x="216" y="24"/>
                  <a:pt x="240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59" name="Freeform 26"/>
          <p:cNvSpPr>
            <a:spLocks/>
          </p:cNvSpPr>
          <p:nvPr/>
        </p:nvSpPr>
        <p:spPr bwMode="auto">
          <a:xfrm>
            <a:off x="7467600" y="6172200"/>
            <a:ext cx="457200" cy="609600"/>
          </a:xfrm>
          <a:custGeom>
            <a:avLst/>
            <a:gdLst>
              <a:gd name="T0" fmla="*/ 0 w 288"/>
              <a:gd name="T1" fmla="*/ 609600 h 384"/>
              <a:gd name="T2" fmla="*/ 304800 w 288"/>
              <a:gd name="T3" fmla="*/ 228600 h 384"/>
              <a:gd name="T4" fmla="*/ 457200 w 288"/>
              <a:gd name="T5" fmla="*/ 0 h 38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84">
                <a:moveTo>
                  <a:pt x="0" y="384"/>
                </a:moveTo>
                <a:cubicBezTo>
                  <a:pt x="72" y="296"/>
                  <a:pt x="144" y="208"/>
                  <a:pt x="192" y="144"/>
                </a:cubicBezTo>
                <a:cubicBezTo>
                  <a:pt x="240" y="80"/>
                  <a:pt x="264" y="40"/>
                  <a:pt x="288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5560" name="Freeform 27"/>
          <p:cNvSpPr>
            <a:spLocks/>
          </p:cNvSpPr>
          <p:nvPr/>
        </p:nvSpPr>
        <p:spPr bwMode="auto">
          <a:xfrm>
            <a:off x="7315200" y="6172200"/>
            <a:ext cx="457200" cy="533400"/>
          </a:xfrm>
          <a:custGeom>
            <a:avLst/>
            <a:gdLst>
              <a:gd name="T0" fmla="*/ 0 w 288"/>
              <a:gd name="T1" fmla="*/ 533400 h 336"/>
              <a:gd name="T2" fmla="*/ 304800 w 288"/>
              <a:gd name="T3" fmla="*/ 304800 h 336"/>
              <a:gd name="T4" fmla="*/ 457200 w 288"/>
              <a:gd name="T5" fmla="*/ 0 h 3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88" h="336">
                <a:moveTo>
                  <a:pt x="0" y="336"/>
                </a:moveTo>
                <a:cubicBezTo>
                  <a:pt x="72" y="292"/>
                  <a:pt x="144" y="248"/>
                  <a:pt x="192" y="192"/>
                </a:cubicBezTo>
                <a:cubicBezTo>
                  <a:pt x="240" y="136"/>
                  <a:pt x="264" y="68"/>
                  <a:pt x="288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83620"/>
            <a:ext cx="7772400" cy="800654"/>
          </a:xfrm>
        </p:spPr>
        <p:txBody>
          <a:bodyPr/>
          <a:lstStyle/>
          <a:p>
            <a:r>
              <a:rPr lang="en-US" altLang="en-US" sz="2800" dirty="0">
                <a:ea typeface="ＭＳ Ｐゴシック" charset="-128"/>
              </a:rPr>
              <a:t>2d photonic crystal: </a:t>
            </a:r>
            <a:r>
              <a:rPr lang="en-US" altLang="en-US" sz="2800" dirty="0">
                <a:solidFill>
                  <a:srgbClr val="FF0000"/>
                </a:solidFill>
                <a:ea typeface="ＭＳ Ｐゴシック" charset="-128"/>
              </a:rPr>
              <a:t>TE gap</a:t>
            </a:r>
            <a:r>
              <a:rPr lang="en-US" altLang="en-US" sz="3200" dirty="0">
                <a:ea typeface="ＭＳ Ｐゴシック" charset="-128"/>
              </a:rPr>
              <a:t>, </a:t>
            </a:r>
            <a:r>
              <a:rPr lang="en-US" altLang="en-US" sz="3200" i="1" dirty="0" err="1">
                <a:latin typeface="Symbol" charset="2"/>
                <a:ea typeface="ＭＳ Ｐゴシック" charset="-128"/>
              </a:rPr>
              <a:t>ε</a:t>
            </a:r>
            <a:r>
              <a:rPr lang="en-US" altLang="en-US" sz="3200" dirty="0">
                <a:ea typeface="ＭＳ Ｐゴシック" charset="-128"/>
              </a:rPr>
              <a:t>=12:1</a:t>
            </a:r>
          </a:p>
        </p:txBody>
      </p:sp>
      <p:pic>
        <p:nvPicPr>
          <p:cNvPr id="665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4000"/>
            <a:ext cx="8153400" cy="429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 Box 4"/>
          <p:cNvSpPr txBox="1">
            <a:spLocks noChangeArrowheads="1"/>
          </p:cNvSpPr>
          <p:nvPr/>
        </p:nvSpPr>
        <p:spPr bwMode="auto">
          <a:xfrm>
            <a:off x="7500938" y="3810000"/>
            <a:ext cx="9572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rgbClr val="FF0000"/>
                </a:solidFill>
              </a:rPr>
              <a:t>TE bands</a:t>
            </a:r>
          </a:p>
        </p:txBody>
      </p:sp>
      <p:sp>
        <p:nvSpPr>
          <p:cNvPr id="66564" name="Text Box 5"/>
          <p:cNvSpPr txBox="1">
            <a:spLocks noChangeArrowheads="1"/>
          </p:cNvSpPr>
          <p:nvPr/>
        </p:nvSpPr>
        <p:spPr bwMode="auto">
          <a:xfrm>
            <a:off x="6781800" y="4191000"/>
            <a:ext cx="10144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600">
                <a:solidFill>
                  <a:schemeClr val="accent2"/>
                </a:solidFill>
              </a:rPr>
              <a:t>TM bands</a:t>
            </a:r>
          </a:p>
        </p:txBody>
      </p:sp>
      <p:sp>
        <p:nvSpPr>
          <p:cNvPr id="66565" name="Text Box 6"/>
          <p:cNvSpPr txBox="1">
            <a:spLocks noChangeArrowheads="1"/>
          </p:cNvSpPr>
          <p:nvPr/>
        </p:nvSpPr>
        <p:spPr bwMode="auto">
          <a:xfrm>
            <a:off x="6448425" y="6172200"/>
            <a:ext cx="2390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gap for </a:t>
            </a:r>
            <a:r>
              <a:rPr lang="en-US" altLang="en-US" sz="2400" i="1"/>
              <a:t>n</a:t>
            </a:r>
            <a:r>
              <a:rPr lang="en-US" altLang="en-US" sz="2400"/>
              <a:t> &gt; ~1.4:1</a:t>
            </a:r>
          </a:p>
        </p:txBody>
      </p:sp>
      <p:grpSp>
        <p:nvGrpSpPr>
          <p:cNvPr id="66566" name="Group 83"/>
          <p:cNvGrpSpPr>
            <a:grpSpLocks/>
          </p:cNvGrpSpPr>
          <p:nvPr/>
        </p:nvGrpSpPr>
        <p:grpSpPr bwMode="auto">
          <a:xfrm>
            <a:off x="228600" y="1371600"/>
            <a:ext cx="3429000" cy="2819400"/>
            <a:chOff x="288" y="1104"/>
            <a:chExt cx="2160" cy="1776"/>
          </a:xfrm>
        </p:grpSpPr>
        <p:sp>
          <p:nvSpPr>
            <p:cNvPr id="66572" name="Rectangle 7"/>
            <p:cNvSpPr>
              <a:spLocks noChangeArrowheads="1"/>
            </p:cNvSpPr>
            <p:nvPr/>
          </p:nvSpPr>
          <p:spPr bwMode="auto">
            <a:xfrm>
              <a:off x="288" y="1104"/>
              <a:ext cx="2160" cy="17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3" name="Oval 9"/>
            <p:cNvSpPr>
              <a:spLocks noChangeArrowheads="1"/>
            </p:cNvSpPr>
            <p:nvPr/>
          </p:nvSpPr>
          <p:spPr bwMode="auto">
            <a:xfrm>
              <a:off x="410" y="123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4" name="Oval 10"/>
            <p:cNvSpPr>
              <a:spLocks noChangeArrowheads="1"/>
            </p:cNvSpPr>
            <p:nvPr/>
          </p:nvSpPr>
          <p:spPr bwMode="auto">
            <a:xfrm>
              <a:off x="650" y="122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5" name="Oval 11"/>
            <p:cNvSpPr>
              <a:spLocks noChangeArrowheads="1"/>
            </p:cNvSpPr>
            <p:nvPr/>
          </p:nvSpPr>
          <p:spPr bwMode="auto">
            <a:xfrm>
              <a:off x="890" y="122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6" name="Oval 12"/>
            <p:cNvSpPr>
              <a:spLocks noChangeArrowheads="1"/>
            </p:cNvSpPr>
            <p:nvPr/>
          </p:nvSpPr>
          <p:spPr bwMode="auto">
            <a:xfrm>
              <a:off x="1130" y="121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7" name="Oval 13"/>
            <p:cNvSpPr>
              <a:spLocks noChangeArrowheads="1"/>
            </p:cNvSpPr>
            <p:nvPr/>
          </p:nvSpPr>
          <p:spPr bwMode="auto">
            <a:xfrm>
              <a:off x="1370" y="121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8" name="Oval 14"/>
            <p:cNvSpPr>
              <a:spLocks noChangeArrowheads="1"/>
            </p:cNvSpPr>
            <p:nvPr/>
          </p:nvSpPr>
          <p:spPr bwMode="auto">
            <a:xfrm>
              <a:off x="1610" y="120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79" name="Oval 15"/>
            <p:cNvSpPr>
              <a:spLocks noChangeArrowheads="1"/>
            </p:cNvSpPr>
            <p:nvPr/>
          </p:nvSpPr>
          <p:spPr bwMode="auto">
            <a:xfrm>
              <a:off x="1850" y="120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0" name="Oval 16"/>
            <p:cNvSpPr>
              <a:spLocks noChangeArrowheads="1"/>
            </p:cNvSpPr>
            <p:nvPr/>
          </p:nvSpPr>
          <p:spPr bwMode="auto">
            <a:xfrm>
              <a:off x="2090" y="119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1" name="Oval 17"/>
            <p:cNvSpPr>
              <a:spLocks noChangeArrowheads="1"/>
            </p:cNvSpPr>
            <p:nvPr/>
          </p:nvSpPr>
          <p:spPr bwMode="auto">
            <a:xfrm>
              <a:off x="534" y="142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2" name="Oval 18"/>
            <p:cNvSpPr>
              <a:spLocks noChangeArrowheads="1"/>
            </p:cNvSpPr>
            <p:nvPr/>
          </p:nvSpPr>
          <p:spPr bwMode="auto">
            <a:xfrm>
              <a:off x="774" y="142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3" name="Oval 19"/>
            <p:cNvSpPr>
              <a:spLocks noChangeArrowheads="1"/>
            </p:cNvSpPr>
            <p:nvPr/>
          </p:nvSpPr>
          <p:spPr bwMode="auto">
            <a:xfrm>
              <a:off x="1014" y="141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4" name="Oval 20"/>
            <p:cNvSpPr>
              <a:spLocks noChangeArrowheads="1"/>
            </p:cNvSpPr>
            <p:nvPr/>
          </p:nvSpPr>
          <p:spPr bwMode="auto">
            <a:xfrm>
              <a:off x="1254" y="141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5" name="Oval 21"/>
            <p:cNvSpPr>
              <a:spLocks noChangeArrowheads="1"/>
            </p:cNvSpPr>
            <p:nvPr/>
          </p:nvSpPr>
          <p:spPr bwMode="auto">
            <a:xfrm>
              <a:off x="1494" y="140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6" name="Oval 22"/>
            <p:cNvSpPr>
              <a:spLocks noChangeArrowheads="1"/>
            </p:cNvSpPr>
            <p:nvPr/>
          </p:nvSpPr>
          <p:spPr bwMode="auto">
            <a:xfrm>
              <a:off x="1734" y="140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7" name="Oval 23"/>
            <p:cNvSpPr>
              <a:spLocks noChangeArrowheads="1"/>
            </p:cNvSpPr>
            <p:nvPr/>
          </p:nvSpPr>
          <p:spPr bwMode="auto">
            <a:xfrm>
              <a:off x="1974" y="139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8" name="Oval 24"/>
            <p:cNvSpPr>
              <a:spLocks noChangeArrowheads="1"/>
            </p:cNvSpPr>
            <p:nvPr/>
          </p:nvSpPr>
          <p:spPr bwMode="auto">
            <a:xfrm>
              <a:off x="2214" y="139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89" name="Oval 25"/>
            <p:cNvSpPr>
              <a:spLocks noChangeArrowheads="1"/>
            </p:cNvSpPr>
            <p:nvPr/>
          </p:nvSpPr>
          <p:spPr bwMode="auto">
            <a:xfrm>
              <a:off x="410" y="161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0" name="Oval 26"/>
            <p:cNvSpPr>
              <a:spLocks noChangeArrowheads="1"/>
            </p:cNvSpPr>
            <p:nvPr/>
          </p:nvSpPr>
          <p:spPr bwMode="auto">
            <a:xfrm>
              <a:off x="650" y="161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1" name="Oval 27"/>
            <p:cNvSpPr>
              <a:spLocks noChangeArrowheads="1"/>
            </p:cNvSpPr>
            <p:nvPr/>
          </p:nvSpPr>
          <p:spPr bwMode="auto">
            <a:xfrm>
              <a:off x="890" y="160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2" name="Oval 28"/>
            <p:cNvSpPr>
              <a:spLocks noChangeArrowheads="1"/>
            </p:cNvSpPr>
            <p:nvPr/>
          </p:nvSpPr>
          <p:spPr bwMode="auto">
            <a:xfrm>
              <a:off x="1130" y="160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3" name="Oval 29"/>
            <p:cNvSpPr>
              <a:spLocks noChangeArrowheads="1"/>
            </p:cNvSpPr>
            <p:nvPr/>
          </p:nvSpPr>
          <p:spPr bwMode="auto">
            <a:xfrm>
              <a:off x="1370" y="159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4" name="Oval 30"/>
            <p:cNvSpPr>
              <a:spLocks noChangeArrowheads="1"/>
            </p:cNvSpPr>
            <p:nvPr/>
          </p:nvSpPr>
          <p:spPr bwMode="auto">
            <a:xfrm>
              <a:off x="1610" y="159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5" name="Oval 31"/>
            <p:cNvSpPr>
              <a:spLocks noChangeArrowheads="1"/>
            </p:cNvSpPr>
            <p:nvPr/>
          </p:nvSpPr>
          <p:spPr bwMode="auto">
            <a:xfrm>
              <a:off x="1850" y="1589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6" name="Oval 32"/>
            <p:cNvSpPr>
              <a:spLocks noChangeArrowheads="1"/>
            </p:cNvSpPr>
            <p:nvPr/>
          </p:nvSpPr>
          <p:spPr bwMode="auto">
            <a:xfrm>
              <a:off x="2090" y="1584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7" name="Oval 33"/>
            <p:cNvSpPr>
              <a:spLocks noChangeArrowheads="1"/>
            </p:cNvSpPr>
            <p:nvPr/>
          </p:nvSpPr>
          <p:spPr bwMode="auto">
            <a:xfrm>
              <a:off x="534" y="181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8" name="Oval 34"/>
            <p:cNvSpPr>
              <a:spLocks noChangeArrowheads="1"/>
            </p:cNvSpPr>
            <p:nvPr/>
          </p:nvSpPr>
          <p:spPr bwMode="auto">
            <a:xfrm>
              <a:off x="774" y="181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599" name="Oval 35"/>
            <p:cNvSpPr>
              <a:spLocks noChangeArrowheads="1"/>
            </p:cNvSpPr>
            <p:nvPr/>
          </p:nvSpPr>
          <p:spPr bwMode="auto">
            <a:xfrm>
              <a:off x="1014" y="180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0" name="Oval 36"/>
            <p:cNvSpPr>
              <a:spLocks noChangeArrowheads="1"/>
            </p:cNvSpPr>
            <p:nvPr/>
          </p:nvSpPr>
          <p:spPr bwMode="auto">
            <a:xfrm>
              <a:off x="1254" y="180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1" name="Oval 37"/>
            <p:cNvSpPr>
              <a:spLocks noChangeArrowheads="1"/>
            </p:cNvSpPr>
            <p:nvPr/>
          </p:nvSpPr>
          <p:spPr bwMode="auto">
            <a:xfrm>
              <a:off x="1494" y="179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2" name="Oval 38"/>
            <p:cNvSpPr>
              <a:spLocks noChangeArrowheads="1"/>
            </p:cNvSpPr>
            <p:nvPr/>
          </p:nvSpPr>
          <p:spPr bwMode="auto">
            <a:xfrm>
              <a:off x="1734" y="179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3" name="Oval 39"/>
            <p:cNvSpPr>
              <a:spLocks noChangeArrowheads="1"/>
            </p:cNvSpPr>
            <p:nvPr/>
          </p:nvSpPr>
          <p:spPr bwMode="auto">
            <a:xfrm>
              <a:off x="1974" y="178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4" name="Oval 40"/>
            <p:cNvSpPr>
              <a:spLocks noChangeArrowheads="1"/>
            </p:cNvSpPr>
            <p:nvPr/>
          </p:nvSpPr>
          <p:spPr bwMode="auto">
            <a:xfrm>
              <a:off x="2214" y="178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5" name="Oval 41"/>
            <p:cNvSpPr>
              <a:spLocks noChangeArrowheads="1"/>
            </p:cNvSpPr>
            <p:nvPr/>
          </p:nvSpPr>
          <p:spPr bwMode="auto">
            <a:xfrm>
              <a:off x="410" y="200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6" name="Oval 42"/>
            <p:cNvSpPr>
              <a:spLocks noChangeArrowheads="1"/>
            </p:cNvSpPr>
            <p:nvPr/>
          </p:nvSpPr>
          <p:spPr bwMode="auto">
            <a:xfrm>
              <a:off x="650" y="200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7" name="Oval 43"/>
            <p:cNvSpPr>
              <a:spLocks noChangeArrowheads="1"/>
            </p:cNvSpPr>
            <p:nvPr/>
          </p:nvSpPr>
          <p:spPr bwMode="auto">
            <a:xfrm>
              <a:off x="890" y="199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8" name="Oval 44"/>
            <p:cNvSpPr>
              <a:spLocks noChangeArrowheads="1"/>
            </p:cNvSpPr>
            <p:nvPr/>
          </p:nvSpPr>
          <p:spPr bwMode="auto">
            <a:xfrm>
              <a:off x="1130" y="199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09" name="Oval 45"/>
            <p:cNvSpPr>
              <a:spLocks noChangeArrowheads="1"/>
            </p:cNvSpPr>
            <p:nvPr/>
          </p:nvSpPr>
          <p:spPr bwMode="auto">
            <a:xfrm>
              <a:off x="1370" y="198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0" name="Oval 46"/>
            <p:cNvSpPr>
              <a:spLocks noChangeArrowheads="1"/>
            </p:cNvSpPr>
            <p:nvPr/>
          </p:nvSpPr>
          <p:spPr bwMode="auto">
            <a:xfrm>
              <a:off x="1610" y="198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1" name="Oval 47"/>
            <p:cNvSpPr>
              <a:spLocks noChangeArrowheads="1"/>
            </p:cNvSpPr>
            <p:nvPr/>
          </p:nvSpPr>
          <p:spPr bwMode="auto">
            <a:xfrm>
              <a:off x="1850" y="1977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2" name="Oval 48"/>
            <p:cNvSpPr>
              <a:spLocks noChangeArrowheads="1"/>
            </p:cNvSpPr>
            <p:nvPr/>
          </p:nvSpPr>
          <p:spPr bwMode="auto">
            <a:xfrm>
              <a:off x="2090" y="1972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3" name="Oval 49"/>
            <p:cNvSpPr>
              <a:spLocks noChangeArrowheads="1"/>
            </p:cNvSpPr>
            <p:nvPr/>
          </p:nvSpPr>
          <p:spPr bwMode="auto">
            <a:xfrm>
              <a:off x="534" y="220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4" name="Oval 50"/>
            <p:cNvSpPr>
              <a:spLocks noChangeArrowheads="1"/>
            </p:cNvSpPr>
            <p:nvPr/>
          </p:nvSpPr>
          <p:spPr bwMode="auto">
            <a:xfrm>
              <a:off x="774" y="219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5" name="Oval 51"/>
            <p:cNvSpPr>
              <a:spLocks noChangeArrowheads="1"/>
            </p:cNvSpPr>
            <p:nvPr/>
          </p:nvSpPr>
          <p:spPr bwMode="auto">
            <a:xfrm>
              <a:off x="1014" y="219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6" name="Oval 52"/>
            <p:cNvSpPr>
              <a:spLocks noChangeArrowheads="1"/>
            </p:cNvSpPr>
            <p:nvPr/>
          </p:nvSpPr>
          <p:spPr bwMode="auto">
            <a:xfrm>
              <a:off x="1254" y="218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7" name="Oval 53"/>
            <p:cNvSpPr>
              <a:spLocks noChangeArrowheads="1"/>
            </p:cNvSpPr>
            <p:nvPr/>
          </p:nvSpPr>
          <p:spPr bwMode="auto">
            <a:xfrm>
              <a:off x="1494" y="218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8" name="Oval 54"/>
            <p:cNvSpPr>
              <a:spLocks noChangeArrowheads="1"/>
            </p:cNvSpPr>
            <p:nvPr/>
          </p:nvSpPr>
          <p:spPr bwMode="auto">
            <a:xfrm>
              <a:off x="1734" y="217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19" name="Oval 55"/>
            <p:cNvSpPr>
              <a:spLocks noChangeArrowheads="1"/>
            </p:cNvSpPr>
            <p:nvPr/>
          </p:nvSpPr>
          <p:spPr bwMode="auto">
            <a:xfrm>
              <a:off x="1974" y="2173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0" name="Oval 56"/>
            <p:cNvSpPr>
              <a:spLocks noChangeArrowheads="1"/>
            </p:cNvSpPr>
            <p:nvPr/>
          </p:nvSpPr>
          <p:spPr bwMode="auto">
            <a:xfrm>
              <a:off x="2214" y="2168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1" name="Oval 57"/>
            <p:cNvSpPr>
              <a:spLocks noChangeArrowheads="1"/>
            </p:cNvSpPr>
            <p:nvPr/>
          </p:nvSpPr>
          <p:spPr bwMode="auto">
            <a:xfrm>
              <a:off x="410" y="239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2" name="Oval 58"/>
            <p:cNvSpPr>
              <a:spLocks noChangeArrowheads="1"/>
            </p:cNvSpPr>
            <p:nvPr/>
          </p:nvSpPr>
          <p:spPr bwMode="auto">
            <a:xfrm>
              <a:off x="650" y="239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3" name="Oval 59"/>
            <p:cNvSpPr>
              <a:spLocks noChangeArrowheads="1"/>
            </p:cNvSpPr>
            <p:nvPr/>
          </p:nvSpPr>
          <p:spPr bwMode="auto">
            <a:xfrm>
              <a:off x="890" y="238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4" name="Oval 60"/>
            <p:cNvSpPr>
              <a:spLocks noChangeArrowheads="1"/>
            </p:cNvSpPr>
            <p:nvPr/>
          </p:nvSpPr>
          <p:spPr bwMode="auto">
            <a:xfrm>
              <a:off x="1130" y="238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5" name="Oval 61"/>
            <p:cNvSpPr>
              <a:spLocks noChangeArrowheads="1"/>
            </p:cNvSpPr>
            <p:nvPr/>
          </p:nvSpPr>
          <p:spPr bwMode="auto">
            <a:xfrm>
              <a:off x="1370" y="237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6" name="Oval 62"/>
            <p:cNvSpPr>
              <a:spLocks noChangeArrowheads="1"/>
            </p:cNvSpPr>
            <p:nvPr/>
          </p:nvSpPr>
          <p:spPr bwMode="auto">
            <a:xfrm>
              <a:off x="1610" y="237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7" name="Oval 63"/>
            <p:cNvSpPr>
              <a:spLocks noChangeArrowheads="1"/>
            </p:cNvSpPr>
            <p:nvPr/>
          </p:nvSpPr>
          <p:spPr bwMode="auto">
            <a:xfrm>
              <a:off x="1850" y="2365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8" name="Oval 64"/>
            <p:cNvSpPr>
              <a:spLocks noChangeArrowheads="1"/>
            </p:cNvSpPr>
            <p:nvPr/>
          </p:nvSpPr>
          <p:spPr bwMode="auto">
            <a:xfrm>
              <a:off x="2090" y="2360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29" name="Oval 65"/>
            <p:cNvSpPr>
              <a:spLocks noChangeArrowheads="1"/>
            </p:cNvSpPr>
            <p:nvPr/>
          </p:nvSpPr>
          <p:spPr bwMode="auto">
            <a:xfrm>
              <a:off x="534" y="259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0" name="Oval 66"/>
            <p:cNvSpPr>
              <a:spLocks noChangeArrowheads="1"/>
            </p:cNvSpPr>
            <p:nvPr/>
          </p:nvSpPr>
          <p:spPr bwMode="auto">
            <a:xfrm>
              <a:off x="774" y="258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1" name="Oval 67"/>
            <p:cNvSpPr>
              <a:spLocks noChangeArrowheads="1"/>
            </p:cNvSpPr>
            <p:nvPr/>
          </p:nvSpPr>
          <p:spPr bwMode="auto">
            <a:xfrm>
              <a:off x="1014" y="258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2" name="Oval 68"/>
            <p:cNvSpPr>
              <a:spLocks noChangeArrowheads="1"/>
            </p:cNvSpPr>
            <p:nvPr/>
          </p:nvSpPr>
          <p:spPr bwMode="auto">
            <a:xfrm>
              <a:off x="1254" y="257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3" name="Oval 69"/>
            <p:cNvSpPr>
              <a:spLocks noChangeArrowheads="1"/>
            </p:cNvSpPr>
            <p:nvPr/>
          </p:nvSpPr>
          <p:spPr bwMode="auto">
            <a:xfrm>
              <a:off x="1494" y="257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4" name="Oval 70"/>
            <p:cNvSpPr>
              <a:spLocks noChangeArrowheads="1"/>
            </p:cNvSpPr>
            <p:nvPr/>
          </p:nvSpPr>
          <p:spPr bwMode="auto">
            <a:xfrm>
              <a:off x="1734" y="256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5" name="Oval 71"/>
            <p:cNvSpPr>
              <a:spLocks noChangeArrowheads="1"/>
            </p:cNvSpPr>
            <p:nvPr/>
          </p:nvSpPr>
          <p:spPr bwMode="auto">
            <a:xfrm>
              <a:off x="1974" y="2561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66636" name="Oval 72"/>
            <p:cNvSpPr>
              <a:spLocks noChangeArrowheads="1"/>
            </p:cNvSpPr>
            <p:nvPr/>
          </p:nvSpPr>
          <p:spPr bwMode="auto">
            <a:xfrm>
              <a:off x="2214" y="2556"/>
              <a:ext cx="166" cy="16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pic>
        <p:nvPicPr>
          <p:cNvPr id="66567" name="Picture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6248400"/>
            <a:ext cx="2032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8" name="Line 78"/>
          <p:cNvSpPr>
            <a:spLocks noChangeShapeType="1"/>
          </p:cNvSpPr>
          <p:nvPr/>
        </p:nvSpPr>
        <p:spPr bwMode="auto">
          <a:xfrm flipV="1">
            <a:off x="5203825" y="5562600"/>
            <a:ext cx="5334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6569" name="Text Box 79"/>
          <p:cNvSpPr txBox="1">
            <a:spLocks noChangeArrowheads="1"/>
          </p:cNvSpPr>
          <p:nvPr/>
        </p:nvSpPr>
        <p:spPr bwMode="auto">
          <a:xfrm>
            <a:off x="5802313" y="5486400"/>
            <a:ext cx="3698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E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6570" name="Text Box 80"/>
          <p:cNvSpPr txBox="1">
            <a:spLocks noChangeArrowheads="1"/>
          </p:cNvSpPr>
          <p:nvPr/>
        </p:nvSpPr>
        <p:spPr bwMode="auto">
          <a:xfrm>
            <a:off x="5508625" y="61722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 i="1">
                <a:solidFill>
                  <a:srgbClr val="FF0000"/>
                </a:solidFill>
              </a:rPr>
              <a:t>H</a:t>
            </a:r>
            <a:endParaRPr lang="en-US" altLang="en-US" sz="2400">
              <a:solidFill>
                <a:srgbClr val="FF0000"/>
              </a:solidFill>
            </a:endParaRPr>
          </a:p>
        </p:txBody>
      </p:sp>
      <p:sp>
        <p:nvSpPr>
          <p:cNvPr id="66571" name="Text Box 82"/>
          <p:cNvSpPr txBox="1">
            <a:spLocks noChangeArrowheads="1"/>
          </p:cNvSpPr>
          <p:nvPr/>
        </p:nvSpPr>
        <p:spPr bwMode="auto">
          <a:xfrm>
            <a:off x="4389438" y="5638800"/>
            <a:ext cx="6191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800">
                <a:solidFill>
                  <a:srgbClr val="FF0000"/>
                </a:solidFill>
              </a:rPr>
              <a:t>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FC638-2F15-704F-9482-ECF9C834D257}"/>
              </a:ext>
            </a:extLst>
          </p:cNvPr>
          <p:cNvSpPr txBox="1"/>
          <p:nvPr/>
        </p:nvSpPr>
        <p:spPr>
          <a:xfrm>
            <a:off x="882650" y="5914292"/>
            <a:ext cx="23887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Brillouin zone</a:t>
            </a:r>
          </a:p>
          <a:p>
            <a:r>
              <a:rPr lang="en-US" dirty="0"/>
              <a:t>+ </a:t>
            </a:r>
            <a:r>
              <a:rPr lang="en-US" dirty="0">
                <a:solidFill>
                  <a:srgbClr val="77F4F7"/>
                </a:solidFill>
              </a:rPr>
              <a:t>irreducible</a:t>
            </a:r>
            <a:r>
              <a:rPr lang="en-US" dirty="0"/>
              <a:t> B.Z.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08965-6E79-C04E-BEA8-C14CD7D8770C}"/>
              </a:ext>
            </a:extLst>
          </p:cNvPr>
          <p:cNvSpPr txBox="1"/>
          <p:nvPr/>
        </p:nvSpPr>
        <p:spPr>
          <a:xfrm>
            <a:off x="115286" y="936109"/>
            <a:ext cx="468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triangular / hexagonal lattice of air holes in </a:t>
            </a:r>
            <a:r>
              <a:rPr lang="el-GR" sz="1800" dirty="0"/>
              <a:t>ε=12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59EB1-C718-E745-9DD2-8646BAB4A0E6}"/>
              </a:ext>
            </a:extLst>
          </p:cNvPr>
          <p:cNvSpPr txBox="1"/>
          <p:nvPr/>
        </p:nvSpPr>
        <p:spPr>
          <a:xfrm>
            <a:off x="4900490" y="681374"/>
            <a:ext cx="37513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Origin of TE gap: 1</a:t>
            </a:r>
            <a:r>
              <a:rPr lang="en-US" sz="2000" baseline="30000" dirty="0"/>
              <a:t>st</a:t>
            </a:r>
            <a:r>
              <a:rPr lang="en-US" sz="2000" dirty="0"/>
              <a:t> band’s</a:t>
            </a:r>
          </a:p>
          <a:p>
            <a:r>
              <a:rPr lang="en-US" sz="2000" dirty="0"/>
              <a:t>TE (</a:t>
            </a:r>
            <a:r>
              <a:rPr lang="en-US" sz="2000" dirty="0" err="1"/>
              <a:t>E</a:t>
            </a:r>
            <a:r>
              <a:rPr lang="en-US" sz="2000" baseline="-25000" dirty="0" err="1"/>
              <a:t>x</a:t>
            </a:r>
            <a:r>
              <a:rPr lang="en-US" sz="2000" dirty="0" err="1"/>
              <a:t>,E</a:t>
            </a:r>
            <a:r>
              <a:rPr lang="en-US" sz="2000" baseline="-25000" dirty="0" err="1"/>
              <a:t>y</a:t>
            </a:r>
            <a:r>
              <a:rPr lang="en-US" sz="2000" dirty="0"/>
              <a:t>) </a:t>
            </a:r>
            <a:r>
              <a:rPr lang="en-US" sz="2000" dirty="0">
                <a:solidFill>
                  <a:srgbClr val="FF0000"/>
                </a:solidFill>
              </a:rPr>
              <a:t>electric field lines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can “loop around”</a:t>
            </a:r>
            <a:r>
              <a:rPr lang="en-US" sz="2000" dirty="0"/>
              <a:t> cylinders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CD9E-ED07-714F-A2F4-B50D10667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35560"/>
            <a:ext cx="8854440" cy="1143000"/>
          </a:xfrm>
        </p:spPr>
        <p:txBody>
          <a:bodyPr/>
          <a:lstStyle/>
          <a:p>
            <a:r>
              <a:rPr lang="en-US" dirty="0"/>
              <a:t>Brillouin zones: A better unit cell in </a:t>
            </a:r>
            <a:r>
              <a:rPr lang="en-US" b="1" dirty="0"/>
              <a:t>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AE4DAE-F688-E64E-9BD8-AEA2AE34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560"/>
            <a:ext cx="9144000" cy="286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0D0E3-A10F-4547-82C8-006AA491A2F3}"/>
              </a:ext>
            </a:extLst>
          </p:cNvPr>
          <p:cNvSpPr txBox="1"/>
          <p:nvPr/>
        </p:nvSpPr>
        <p:spPr>
          <a:xfrm>
            <a:off x="304800" y="1024671"/>
            <a:ext cx="2999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hexagonal / “triangular” </a:t>
            </a:r>
            <a:r>
              <a:rPr lang="en-US" sz="1400" dirty="0" err="1"/>
              <a:t>Bravais</a:t>
            </a:r>
            <a:r>
              <a:rPr lang="en-US" sz="1400" dirty="0"/>
              <a:t> lattice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14565D-99B7-4549-92D0-A336FDD462C1}"/>
              </a:ext>
            </a:extLst>
          </p:cNvPr>
          <p:cNvSpPr txBox="1"/>
          <p:nvPr/>
        </p:nvSpPr>
        <p:spPr>
          <a:xfrm>
            <a:off x="4114800" y="1024670"/>
            <a:ext cx="14478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Reciprocal lattice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1371C-A625-0045-9A74-3BBBFFDD4509}"/>
              </a:ext>
            </a:extLst>
          </p:cNvPr>
          <p:cNvSpPr txBox="1"/>
          <p:nvPr/>
        </p:nvSpPr>
        <p:spPr>
          <a:xfrm>
            <a:off x="358315" y="4375217"/>
            <a:ext cx="8727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• Problem: obvious </a:t>
            </a:r>
            <a:r>
              <a:rPr lang="en-US" dirty="0">
                <a:solidFill>
                  <a:schemeClr val="accent2"/>
                </a:solidFill>
              </a:rPr>
              <a:t>“primitive cell” </a:t>
            </a:r>
            <a:r>
              <a:rPr lang="en-US" dirty="0"/>
              <a:t>in </a:t>
            </a:r>
            <a:r>
              <a:rPr lang="en-US" b="1" dirty="0"/>
              <a:t>k</a:t>
            </a:r>
            <a:r>
              <a:rPr lang="en-US" dirty="0"/>
              <a:t> space </a:t>
            </a:r>
            <a:r>
              <a:rPr lang="en-US" dirty="0">
                <a:solidFill>
                  <a:srgbClr val="FF0000"/>
                </a:solidFill>
              </a:rPr>
              <a:t>breaks C</a:t>
            </a:r>
            <a:r>
              <a:rPr lang="en-US" baseline="-25000" dirty="0">
                <a:solidFill>
                  <a:srgbClr val="FF0000"/>
                </a:solidFill>
              </a:rPr>
              <a:t>6v</a:t>
            </a:r>
            <a:r>
              <a:rPr lang="en-US" dirty="0">
                <a:solidFill>
                  <a:srgbClr val="FF0000"/>
                </a:solidFill>
              </a:rPr>
              <a:t> symmetry.</a:t>
            </a:r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FAF624D9-D378-A343-ACF1-3EB06B773FDC}"/>
              </a:ext>
            </a:extLst>
          </p:cNvPr>
          <p:cNvSpPr/>
          <p:nvPr/>
        </p:nvSpPr>
        <p:spPr bwMode="auto">
          <a:xfrm>
            <a:off x="4572000" y="2185963"/>
            <a:ext cx="1178560" cy="690880"/>
          </a:xfrm>
          <a:custGeom>
            <a:avLst/>
            <a:gdLst>
              <a:gd name="connsiteX0" fmla="*/ 0 w 1178560"/>
              <a:gd name="connsiteY0" fmla="*/ 325120 h 690880"/>
              <a:gd name="connsiteX1" fmla="*/ 589280 w 1178560"/>
              <a:gd name="connsiteY1" fmla="*/ 0 h 690880"/>
              <a:gd name="connsiteX2" fmla="*/ 1178560 w 1178560"/>
              <a:gd name="connsiteY2" fmla="*/ 355600 h 690880"/>
              <a:gd name="connsiteX3" fmla="*/ 579120 w 1178560"/>
              <a:gd name="connsiteY3" fmla="*/ 690880 h 690880"/>
              <a:gd name="connsiteX4" fmla="*/ 0 w 1178560"/>
              <a:gd name="connsiteY4" fmla="*/ 32512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560" h="690880">
                <a:moveTo>
                  <a:pt x="0" y="325120"/>
                </a:moveTo>
                <a:lnTo>
                  <a:pt x="589280" y="0"/>
                </a:lnTo>
                <a:lnTo>
                  <a:pt x="1178560" y="355600"/>
                </a:lnTo>
                <a:lnTo>
                  <a:pt x="579120" y="690880"/>
                </a:lnTo>
                <a:lnTo>
                  <a:pt x="0" y="325120"/>
                </a:lnTo>
                <a:close/>
              </a:path>
            </a:pathLst>
          </a:custGeom>
          <a:solidFill>
            <a:srgbClr val="00B0F0">
              <a:alpha val="61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7A09E5-4E1B-174D-A0FB-3805CD24DE17}"/>
              </a:ext>
            </a:extLst>
          </p:cNvPr>
          <p:cNvSpPr txBox="1"/>
          <p:nvPr/>
        </p:nvSpPr>
        <p:spPr>
          <a:xfrm>
            <a:off x="4781257" y="2334289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primitive</a:t>
            </a:r>
          </a:p>
          <a:p>
            <a:pPr algn="ctr"/>
            <a:r>
              <a:rPr lang="en-US" sz="1200" dirty="0"/>
              <a:t>cell?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CA279635-8EC3-CB47-BE14-E1B92DA16B41}"/>
              </a:ext>
            </a:extLst>
          </p:cNvPr>
          <p:cNvSpPr/>
          <p:nvPr/>
        </p:nvSpPr>
        <p:spPr bwMode="auto">
          <a:xfrm>
            <a:off x="3974803" y="2167670"/>
            <a:ext cx="1178560" cy="690880"/>
          </a:xfrm>
          <a:custGeom>
            <a:avLst/>
            <a:gdLst>
              <a:gd name="connsiteX0" fmla="*/ 0 w 1178560"/>
              <a:gd name="connsiteY0" fmla="*/ 325120 h 690880"/>
              <a:gd name="connsiteX1" fmla="*/ 589280 w 1178560"/>
              <a:gd name="connsiteY1" fmla="*/ 0 h 690880"/>
              <a:gd name="connsiteX2" fmla="*/ 1178560 w 1178560"/>
              <a:gd name="connsiteY2" fmla="*/ 355600 h 690880"/>
              <a:gd name="connsiteX3" fmla="*/ 579120 w 1178560"/>
              <a:gd name="connsiteY3" fmla="*/ 690880 h 690880"/>
              <a:gd name="connsiteX4" fmla="*/ 0 w 1178560"/>
              <a:gd name="connsiteY4" fmla="*/ 325120 h 69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8560" h="690880">
                <a:moveTo>
                  <a:pt x="0" y="325120"/>
                </a:moveTo>
                <a:lnTo>
                  <a:pt x="589280" y="0"/>
                </a:lnTo>
                <a:lnTo>
                  <a:pt x="1178560" y="355600"/>
                </a:lnTo>
                <a:lnTo>
                  <a:pt x="579120" y="690880"/>
                </a:lnTo>
                <a:lnTo>
                  <a:pt x="0" y="325120"/>
                </a:lnTo>
                <a:close/>
              </a:path>
            </a:pathLst>
          </a:custGeom>
          <a:noFill/>
          <a:ln w="2857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7784D3-A416-6B42-A445-BCB6F4FB5F58}"/>
              </a:ext>
            </a:extLst>
          </p:cNvPr>
          <p:cNvSpPr txBox="1"/>
          <p:nvPr/>
        </p:nvSpPr>
        <p:spPr>
          <a:xfrm>
            <a:off x="364177" y="4935988"/>
            <a:ext cx="80940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• Solution: define </a:t>
            </a:r>
            <a:r>
              <a:rPr lang="en-US" dirty="0">
                <a:solidFill>
                  <a:srgbClr val="FF0000"/>
                </a:solidFill>
              </a:rPr>
              <a:t>“first Brillouin zone” </a:t>
            </a:r>
            <a:r>
              <a:rPr lang="en-US" dirty="0"/>
              <a:t>as points </a:t>
            </a:r>
            <a:r>
              <a:rPr lang="en-US" i="1" dirty="0"/>
              <a:t>closer</a:t>
            </a:r>
            <a:r>
              <a:rPr lang="en-US" dirty="0"/>
              <a:t> to </a:t>
            </a:r>
            <a:r>
              <a:rPr lang="en-US" b="1" dirty="0"/>
              <a:t>k</a:t>
            </a:r>
            <a:r>
              <a:rPr lang="en-US" dirty="0"/>
              <a:t>=</a:t>
            </a:r>
            <a:r>
              <a:rPr lang="en-US" b="1" dirty="0"/>
              <a:t>0</a:t>
            </a:r>
          </a:p>
          <a:p>
            <a:r>
              <a:rPr lang="en-US" b="1" dirty="0"/>
              <a:t>	       </a:t>
            </a:r>
            <a:r>
              <a:rPr lang="en-US" i="1" dirty="0"/>
              <a:t>than to any other reciprocal lattice </a:t>
            </a:r>
            <a:r>
              <a:rPr lang="en-US" dirty="0"/>
              <a:t>vector </a:t>
            </a:r>
            <a:r>
              <a:rPr lang="en-US" b="1" dirty="0"/>
              <a:t>G</a:t>
            </a:r>
            <a:r>
              <a:rPr lang="en-US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D89525-4D31-3F4B-B24F-02908D0B9509}"/>
              </a:ext>
            </a:extLst>
          </p:cNvPr>
          <p:cNvSpPr txBox="1"/>
          <p:nvPr/>
        </p:nvSpPr>
        <p:spPr>
          <a:xfrm>
            <a:off x="6600623" y="963032"/>
            <a:ext cx="2523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first Brillouin zone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0D9F99-8A79-744C-AFBE-10E60B1DF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193" y="5930442"/>
            <a:ext cx="2819400" cy="8464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F1A9D8E-5774-FD4A-9487-72C035EDF457}"/>
              </a:ext>
            </a:extLst>
          </p:cNvPr>
          <p:cNvSpPr txBox="1"/>
          <p:nvPr/>
        </p:nvSpPr>
        <p:spPr>
          <a:xfrm>
            <a:off x="35169" y="6092046"/>
            <a:ext cx="1443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gives square B.Z.</a:t>
            </a:r>
          </a:p>
          <a:p>
            <a:r>
              <a:rPr lang="en-US" sz="1400" dirty="0"/>
              <a:t>in square lattice: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93F7F-E40C-3447-9F79-5B73F950BC29}"/>
              </a:ext>
            </a:extLst>
          </p:cNvPr>
          <p:cNvSpPr txBox="1"/>
          <p:nvPr/>
        </p:nvSpPr>
        <p:spPr>
          <a:xfrm>
            <a:off x="4363899" y="5774754"/>
            <a:ext cx="4841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(also called “</a:t>
            </a:r>
            <a:r>
              <a:rPr lang="en-US" sz="1800" dirty="0">
                <a:solidFill>
                  <a:srgbClr val="FF0000"/>
                </a:solidFill>
              </a:rPr>
              <a:t>Wigner–Seitz </a:t>
            </a:r>
            <a:r>
              <a:rPr lang="en-US" sz="1800" dirty="0"/>
              <a:t>cell” of </a:t>
            </a:r>
            <a:r>
              <a:rPr lang="en-US" sz="1800" dirty="0" err="1"/>
              <a:t>Bravais</a:t>
            </a:r>
            <a:r>
              <a:rPr lang="en-US" sz="1800" dirty="0"/>
              <a:t> lattice,</a:t>
            </a:r>
          </a:p>
          <a:p>
            <a:pPr algn="ctr"/>
            <a:r>
              <a:rPr lang="en-US" sz="1800" dirty="0"/>
              <a:t>or “</a:t>
            </a:r>
            <a:r>
              <a:rPr lang="en-US" sz="1800" dirty="0">
                <a:solidFill>
                  <a:srgbClr val="FF0000"/>
                </a:solidFill>
              </a:rPr>
              <a:t>Voronoi</a:t>
            </a:r>
            <a:r>
              <a:rPr lang="en-US" sz="1800" dirty="0"/>
              <a:t> cell for any set of points.)</a:t>
            </a:r>
          </a:p>
        </p:txBody>
      </p:sp>
    </p:spTree>
    <p:extLst>
      <p:ext uri="{BB962C8B-B14F-4D97-AF65-F5344CB8AC3E}">
        <p14:creationId xmlns:p14="http://schemas.microsoft.com/office/powerpoint/2010/main" val="28978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3A53-08EB-8F40-9CE1-9F6759922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/>
              <a:t>An overlapping TE+TM gap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225670-E8D0-9946-8828-B2B650177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219200"/>
            <a:ext cx="5515377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18241B-4CB7-AB41-982F-117972FC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937" y="1524000"/>
            <a:ext cx="3507044" cy="2228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F03FF-2E9E-D745-B0F6-94E77D1BE535}"/>
              </a:ext>
            </a:extLst>
          </p:cNvPr>
          <p:cNvSpPr txBox="1"/>
          <p:nvPr/>
        </p:nvSpPr>
        <p:spPr>
          <a:xfrm>
            <a:off x="5726367" y="3934123"/>
            <a:ext cx="3135863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TE gap: </a:t>
            </a: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 band loops around veins, 2</a:t>
            </a:r>
            <a:r>
              <a:rPr lang="en-US" sz="2000" baseline="30000" dirty="0"/>
              <a:t>nd</a:t>
            </a:r>
            <a:r>
              <a:rPr lang="en-US" sz="2000" dirty="0"/>
              <a:t> band forced out by orthogonality.</a:t>
            </a:r>
          </a:p>
          <a:p>
            <a:endParaRPr lang="en-US" sz="2000" dirty="0"/>
          </a:p>
          <a:p>
            <a:r>
              <a:rPr lang="en-US" sz="2000" dirty="0">
                <a:solidFill>
                  <a:srgbClr val="0432FF"/>
                </a:solidFill>
              </a:rPr>
              <a:t>TM gap: </a:t>
            </a:r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  band concentrates in interstitial “spots,” 2</a:t>
            </a:r>
            <a:r>
              <a:rPr lang="en-US" sz="2000" baseline="30000" dirty="0"/>
              <a:t>nd</a:t>
            </a:r>
            <a:r>
              <a:rPr lang="en-US" sz="2000" dirty="0"/>
              <a:t> band forced out by orthogonality.</a:t>
            </a:r>
          </a:p>
          <a:p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2746E4-FBEE-EA41-8199-0CE8A5999588}"/>
              </a:ext>
            </a:extLst>
          </p:cNvPr>
          <p:cNvSpPr txBox="1"/>
          <p:nvPr/>
        </p:nvSpPr>
        <p:spPr>
          <a:xfrm>
            <a:off x="762000" y="5486400"/>
            <a:ext cx="43434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(In 2d, however, we can generally choose one polarization to work with, so an overlapping TE+TM gap is rarely needed.  In 3d, though, modes are no longer purely polarized and we will have to handle every field orientation simultaneously.)</a:t>
            </a:r>
          </a:p>
        </p:txBody>
      </p:sp>
    </p:spTree>
    <p:extLst>
      <p:ext uri="{BB962C8B-B14F-4D97-AF65-F5344CB8AC3E}">
        <p14:creationId xmlns:p14="http://schemas.microsoft.com/office/powerpoint/2010/main" val="450304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8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52600"/>
            <a:ext cx="50292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290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Single-Mode Cavity</a:t>
            </a:r>
          </a:p>
        </p:txBody>
      </p:sp>
      <p:sp>
        <p:nvSpPr>
          <p:cNvPr id="140291" name="Text Box 4"/>
          <p:cNvSpPr txBox="1">
            <a:spLocks noChangeArrowheads="1"/>
          </p:cNvSpPr>
          <p:nvPr/>
        </p:nvSpPr>
        <p:spPr bwMode="auto">
          <a:xfrm>
            <a:off x="3810000" y="5497513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1800">
              <a:solidFill>
                <a:srgbClr val="008000"/>
              </a:solidFill>
              <a:latin typeface="Symbol" charset="2"/>
            </a:endParaRPr>
          </a:p>
        </p:txBody>
      </p:sp>
      <p:sp>
        <p:nvSpPr>
          <p:cNvPr id="140292" name="Text Box 5"/>
          <p:cNvSpPr txBox="1">
            <a:spLocks noChangeArrowheads="1"/>
          </p:cNvSpPr>
          <p:nvPr/>
        </p:nvSpPr>
        <p:spPr bwMode="auto">
          <a:xfrm>
            <a:off x="5268913" y="55006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0293" name="Text Box 6"/>
          <p:cNvSpPr txBox="1">
            <a:spLocks noChangeArrowheads="1"/>
          </p:cNvSpPr>
          <p:nvPr/>
        </p:nvSpPr>
        <p:spPr bwMode="auto">
          <a:xfrm>
            <a:off x="6646863" y="5500688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40294" name="Text Box 7"/>
          <p:cNvSpPr txBox="1">
            <a:spLocks noChangeArrowheads="1"/>
          </p:cNvSpPr>
          <p:nvPr/>
        </p:nvSpPr>
        <p:spPr bwMode="auto">
          <a:xfrm>
            <a:off x="8153400" y="5497513"/>
            <a:ext cx="3254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l-GR" altLang="en-US" sz="1800">
                <a:solidFill>
                  <a:srgbClr val="008000"/>
                </a:solidFill>
                <a:latin typeface="Symbol" charset="2"/>
              </a:rPr>
              <a:t>Γ</a:t>
            </a:r>
            <a:endParaRPr lang="en-US" altLang="en-US" sz="1800">
              <a:solidFill>
                <a:srgbClr val="008000"/>
              </a:solidFill>
              <a:latin typeface="Symbol" charset="2"/>
            </a:endParaRPr>
          </a:p>
        </p:txBody>
      </p:sp>
      <p:grpSp>
        <p:nvGrpSpPr>
          <p:cNvPr id="140295" name="Group 8"/>
          <p:cNvGrpSpPr>
            <a:grpSpLocks/>
          </p:cNvGrpSpPr>
          <p:nvPr/>
        </p:nvGrpSpPr>
        <p:grpSpPr bwMode="auto">
          <a:xfrm>
            <a:off x="5783263" y="5943600"/>
            <a:ext cx="866775" cy="687388"/>
            <a:chOff x="571" y="3677"/>
            <a:chExt cx="546" cy="433"/>
          </a:xfrm>
        </p:grpSpPr>
        <p:sp>
          <p:nvSpPr>
            <p:cNvPr id="140333" name="Rectangle 9"/>
            <p:cNvSpPr>
              <a:spLocks noChangeArrowheads="1"/>
            </p:cNvSpPr>
            <p:nvPr/>
          </p:nvSpPr>
          <p:spPr bwMode="auto">
            <a:xfrm>
              <a:off x="571" y="3752"/>
              <a:ext cx="336" cy="3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4" name="AutoShape 10"/>
            <p:cNvSpPr>
              <a:spLocks noChangeArrowheads="1"/>
            </p:cNvSpPr>
            <p:nvPr/>
          </p:nvSpPr>
          <p:spPr bwMode="auto">
            <a:xfrm flipH="1">
              <a:off x="726" y="3752"/>
              <a:ext cx="181" cy="181"/>
            </a:xfrm>
            <a:prstGeom prst="rtTriangle">
              <a:avLst/>
            </a:prstGeom>
            <a:solidFill>
              <a:srgbClr val="99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1400"/>
            </a:p>
          </p:txBody>
        </p:sp>
        <p:sp>
          <p:nvSpPr>
            <p:cNvPr id="140335" name="Text Box 11"/>
            <p:cNvSpPr txBox="1">
              <a:spLocks noChangeArrowheads="1"/>
            </p:cNvSpPr>
            <p:nvPr/>
          </p:nvSpPr>
          <p:spPr bwMode="auto">
            <a:xfrm>
              <a:off x="623" y="3916"/>
              <a:ext cx="18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  <a:latin typeface="Symbol" charset="2"/>
                </a:rPr>
                <a:t>Γ</a:t>
              </a:r>
            </a:p>
          </p:txBody>
        </p:sp>
        <p:sp>
          <p:nvSpPr>
            <p:cNvPr id="140336" name="Text Box 12"/>
            <p:cNvSpPr txBox="1">
              <a:spLocks noChangeArrowheads="1"/>
            </p:cNvSpPr>
            <p:nvPr/>
          </p:nvSpPr>
          <p:spPr bwMode="auto">
            <a:xfrm>
              <a:off x="901" y="3883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</a:rPr>
                <a:t>X</a:t>
              </a:r>
            </a:p>
          </p:txBody>
        </p:sp>
        <p:sp>
          <p:nvSpPr>
            <p:cNvPr id="140337" name="Text Box 13"/>
            <p:cNvSpPr txBox="1">
              <a:spLocks noChangeArrowheads="1"/>
            </p:cNvSpPr>
            <p:nvPr/>
          </p:nvSpPr>
          <p:spPr bwMode="auto">
            <a:xfrm>
              <a:off x="901" y="3677"/>
              <a:ext cx="21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</a:rPr>
                <a:t>M</a:t>
              </a:r>
            </a:p>
          </p:txBody>
        </p:sp>
      </p:grpSp>
      <p:sp>
        <p:nvSpPr>
          <p:cNvPr id="140296" name="Text Box 15"/>
          <p:cNvSpPr txBox="1">
            <a:spLocks noChangeArrowheads="1"/>
          </p:cNvSpPr>
          <p:nvPr/>
        </p:nvSpPr>
        <p:spPr bwMode="auto">
          <a:xfrm rot="-5400000">
            <a:off x="2610644" y="3496469"/>
            <a:ext cx="157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frequency (c/a)</a:t>
            </a:r>
          </a:p>
        </p:txBody>
      </p:sp>
      <p:sp>
        <p:nvSpPr>
          <p:cNvPr id="140297" name="Text Box 16"/>
          <p:cNvSpPr txBox="1">
            <a:spLocks noChangeArrowheads="1"/>
          </p:cNvSpPr>
          <p:nvPr/>
        </p:nvSpPr>
        <p:spPr bwMode="auto">
          <a:xfrm>
            <a:off x="4267200" y="1295400"/>
            <a:ext cx="3592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Bulk Crystal Band Diagram</a:t>
            </a:r>
          </a:p>
        </p:txBody>
      </p:sp>
      <p:grpSp>
        <p:nvGrpSpPr>
          <p:cNvPr id="140298" name="Group 17"/>
          <p:cNvGrpSpPr>
            <a:grpSpLocks/>
          </p:cNvGrpSpPr>
          <p:nvPr/>
        </p:nvGrpSpPr>
        <p:grpSpPr bwMode="auto">
          <a:xfrm>
            <a:off x="838200" y="1905000"/>
            <a:ext cx="1371600" cy="1371600"/>
            <a:chOff x="336" y="2976"/>
            <a:chExt cx="864" cy="864"/>
          </a:xfrm>
        </p:grpSpPr>
        <p:sp>
          <p:nvSpPr>
            <p:cNvPr id="140308" name="Oval 18"/>
            <p:cNvSpPr>
              <a:spLocks noChangeArrowheads="1"/>
            </p:cNvSpPr>
            <p:nvPr/>
          </p:nvSpPr>
          <p:spPr bwMode="auto">
            <a:xfrm>
              <a:off x="720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09" name="Oval 19"/>
            <p:cNvSpPr>
              <a:spLocks noChangeArrowheads="1"/>
            </p:cNvSpPr>
            <p:nvPr/>
          </p:nvSpPr>
          <p:spPr bwMode="auto">
            <a:xfrm>
              <a:off x="720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0" name="Oval 20"/>
            <p:cNvSpPr>
              <a:spLocks noChangeArrowheads="1"/>
            </p:cNvSpPr>
            <p:nvPr/>
          </p:nvSpPr>
          <p:spPr bwMode="auto">
            <a:xfrm>
              <a:off x="912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1" name="Oval 21"/>
            <p:cNvSpPr>
              <a:spLocks noChangeArrowheads="1"/>
            </p:cNvSpPr>
            <p:nvPr/>
          </p:nvSpPr>
          <p:spPr bwMode="auto">
            <a:xfrm>
              <a:off x="912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2" name="Oval 22"/>
            <p:cNvSpPr>
              <a:spLocks noChangeArrowheads="1"/>
            </p:cNvSpPr>
            <p:nvPr/>
          </p:nvSpPr>
          <p:spPr bwMode="auto">
            <a:xfrm>
              <a:off x="1104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3" name="Oval 23"/>
            <p:cNvSpPr>
              <a:spLocks noChangeArrowheads="1"/>
            </p:cNvSpPr>
            <p:nvPr/>
          </p:nvSpPr>
          <p:spPr bwMode="auto">
            <a:xfrm>
              <a:off x="1104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4" name="Oval 24"/>
            <p:cNvSpPr>
              <a:spLocks noChangeArrowheads="1"/>
            </p:cNvSpPr>
            <p:nvPr/>
          </p:nvSpPr>
          <p:spPr bwMode="auto">
            <a:xfrm>
              <a:off x="738" y="3380"/>
              <a:ext cx="58" cy="5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5" name="Oval 25"/>
            <p:cNvSpPr>
              <a:spLocks noChangeArrowheads="1"/>
            </p:cNvSpPr>
            <p:nvPr/>
          </p:nvSpPr>
          <p:spPr bwMode="auto">
            <a:xfrm>
              <a:off x="912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6" name="Oval 26"/>
            <p:cNvSpPr>
              <a:spLocks noChangeArrowheads="1"/>
            </p:cNvSpPr>
            <p:nvPr/>
          </p:nvSpPr>
          <p:spPr bwMode="auto">
            <a:xfrm>
              <a:off x="912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7" name="Oval 27"/>
            <p:cNvSpPr>
              <a:spLocks noChangeArrowheads="1"/>
            </p:cNvSpPr>
            <p:nvPr/>
          </p:nvSpPr>
          <p:spPr bwMode="auto">
            <a:xfrm>
              <a:off x="1104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8" name="Oval 28"/>
            <p:cNvSpPr>
              <a:spLocks noChangeArrowheads="1"/>
            </p:cNvSpPr>
            <p:nvPr/>
          </p:nvSpPr>
          <p:spPr bwMode="auto">
            <a:xfrm>
              <a:off x="1104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19" name="Oval 29"/>
            <p:cNvSpPr>
              <a:spLocks noChangeArrowheads="1"/>
            </p:cNvSpPr>
            <p:nvPr/>
          </p:nvSpPr>
          <p:spPr bwMode="auto">
            <a:xfrm>
              <a:off x="912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0" name="Oval 30"/>
            <p:cNvSpPr>
              <a:spLocks noChangeArrowheads="1"/>
            </p:cNvSpPr>
            <p:nvPr/>
          </p:nvSpPr>
          <p:spPr bwMode="auto">
            <a:xfrm>
              <a:off x="1104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1" name="Oval 31"/>
            <p:cNvSpPr>
              <a:spLocks noChangeArrowheads="1"/>
            </p:cNvSpPr>
            <p:nvPr/>
          </p:nvSpPr>
          <p:spPr bwMode="auto">
            <a:xfrm>
              <a:off x="528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2" name="Oval 32"/>
            <p:cNvSpPr>
              <a:spLocks noChangeArrowheads="1"/>
            </p:cNvSpPr>
            <p:nvPr/>
          </p:nvSpPr>
          <p:spPr bwMode="auto">
            <a:xfrm>
              <a:off x="528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3" name="Oval 33"/>
            <p:cNvSpPr>
              <a:spLocks noChangeArrowheads="1"/>
            </p:cNvSpPr>
            <p:nvPr/>
          </p:nvSpPr>
          <p:spPr bwMode="auto">
            <a:xfrm>
              <a:off x="720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4" name="Oval 34"/>
            <p:cNvSpPr>
              <a:spLocks noChangeArrowheads="1"/>
            </p:cNvSpPr>
            <p:nvPr/>
          </p:nvSpPr>
          <p:spPr bwMode="auto">
            <a:xfrm>
              <a:off x="720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5" name="Oval 35"/>
            <p:cNvSpPr>
              <a:spLocks noChangeArrowheads="1"/>
            </p:cNvSpPr>
            <p:nvPr/>
          </p:nvSpPr>
          <p:spPr bwMode="auto">
            <a:xfrm>
              <a:off x="336" y="3552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6" name="Oval 36"/>
            <p:cNvSpPr>
              <a:spLocks noChangeArrowheads="1"/>
            </p:cNvSpPr>
            <p:nvPr/>
          </p:nvSpPr>
          <p:spPr bwMode="auto">
            <a:xfrm>
              <a:off x="336" y="3744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7" name="Oval 37"/>
            <p:cNvSpPr>
              <a:spLocks noChangeArrowheads="1"/>
            </p:cNvSpPr>
            <p:nvPr/>
          </p:nvSpPr>
          <p:spPr bwMode="auto">
            <a:xfrm>
              <a:off x="336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8" name="Oval 38"/>
            <p:cNvSpPr>
              <a:spLocks noChangeArrowheads="1"/>
            </p:cNvSpPr>
            <p:nvPr/>
          </p:nvSpPr>
          <p:spPr bwMode="auto">
            <a:xfrm>
              <a:off x="336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29" name="Oval 39"/>
            <p:cNvSpPr>
              <a:spLocks noChangeArrowheads="1"/>
            </p:cNvSpPr>
            <p:nvPr/>
          </p:nvSpPr>
          <p:spPr bwMode="auto">
            <a:xfrm>
              <a:off x="528" y="3168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0" name="Oval 40"/>
            <p:cNvSpPr>
              <a:spLocks noChangeArrowheads="1"/>
            </p:cNvSpPr>
            <p:nvPr/>
          </p:nvSpPr>
          <p:spPr bwMode="auto">
            <a:xfrm>
              <a:off x="528" y="3360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1" name="Oval 41"/>
            <p:cNvSpPr>
              <a:spLocks noChangeArrowheads="1"/>
            </p:cNvSpPr>
            <p:nvPr/>
          </p:nvSpPr>
          <p:spPr bwMode="auto">
            <a:xfrm>
              <a:off x="336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140332" name="Oval 42"/>
            <p:cNvSpPr>
              <a:spLocks noChangeArrowheads="1"/>
            </p:cNvSpPr>
            <p:nvPr/>
          </p:nvSpPr>
          <p:spPr bwMode="auto">
            <a:xfrm>
              <a:off x="528" y="2976"/>
              <a:ext cx="96" cy="96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40299" name="Oval 43"/>
          <p:cNvSpPr>
            <a:spLocks noChangeArrowheads="1"/>
          </p:cNvSpPr>
          <p:nvPr/>
        </p:nvSpPr>
        <p:spPr bwMode="auto">
          <a:xfrm>
            <a:off x="6811963" y="3402013"/>
            <a:ext cx="74612" cy="74612"/>
          </a:xfrm>
          <a:prstGeom prst="ellipse">
            <a:avLst/>
          </a:prstGeom>
          <a:solidFill>
            <a:srgbClr val="33CC33"/>
          </a:solidFill>
          <a:ln w="9525">
            <a:solidFill>
              <a:srgbClr val="33CC33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0300" name="Line 44"/>
          <p:cNvSpPr>
            <a:spLocks noChangeShapeType="1"/>
          </p:cNvSpPr>
          <p:nvPr/>
        </p:nvSpPr>
        <p:spPr bwMode="auto">
          <a:xfrm flipV="1">
            <a:off x="6842125" y="3481388"/>
            <a:ext cx="0" cy="200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0301" name="Text Box 45"/>
          <p:cNvSpPr txBox="1">
            <a:spLocks noChangeArrowheads="1"/>
          </p:cNvSpPr>
          <p:nvPr/>
        </p:nvSpPr>
        <p:spPr bwMode="auto">
          <a:xfrm>
            <a:off x="381000" y="3733800"/>
            <a:ext cx="25431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 i="1"/>
              <a:t>point defect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can </a:t>
            </a:r>
            <a:r>
              <a:rPr lang="en-US" altLang="en-US" sz="2400">
                <a:solidFill>
                  <a:srgbClr val="FF0000"/>
                </a:solidFill>
              </a:rPr>
              <a:t>push up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>
                <a:solidFill>
                  <a:srgbClr val="33CC33"/>
                </a:solidFill>
              </a:rPr>
              <a:t>single</a:t>
            </a:r>
            <a:r>
              <a:rPr lang="en-US" altLang="en-US" sz="2400"/>
              <a:t> mode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from the </a:t>
            </a:r>
            <a:r>
              <a:rPr lang="en-US" altLang="en-US" sz="2400">
                <a:solidFill>
                  <a:srgbClr val="FF0000"/>
                </a:solidFill>
              </a:rPr>
              <a:t>band edge</a:t>
            </a:r>
            <a:endParaRPr lang="en-US" altLang="en-US" sz="2400"/>
          </a:p>
        </p:txBody>
      </p:sp>
      <p:sp>
        <p:nvSpPr>
          <p:cNvPr id="140302" name="Text Box 46"/>
          <p:cNvSpPr txBox="1">
            <a:spLocks noChangeArrowheads="1"/>
          </p:cNvSpPr>
          <p:nvPr/>
        </p:nvSpPr>
        <p:spPr bwMode="auto">
          <a:xfrm>
            <a:off x="6675438" y="6142038"/>
            <a:ext cx="1958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(k not conserved)</a:t>
            </a:r>
          </a:p>
        </p:txBody>
      </p:sp>
      <p:grpSp>
        <p:nvGrpSpPr>
          <p:cNvPr id="4" name="Group 47"/>
          <p:cNvGrpSpPr>
            <a:grpSpLocks/>
          </p:cNvGrpSpPr>
          <p:nvPr/>
        </p:nvGrpSpPr>
        <p:grpSpPr bwMode="auto">
          <a:xfrm>
            <a:off x="228600" y="3340100"/>
            <a:ext cx="8405813" cy="2909888"/>
            <a:chOff x="144" y="2104"/>
            <a:chExt cx="5295" cy="1833"/>
          </a:xfrm>
        </p:grpSpPr>
        <p:sp>
          <p:nvSpPr>
            <p:cNvPr id="140304" name="Rectangle 48"/>
            <p:cNvSpPr>
              <a:spLocks noChangeArrowheads="1"/>
            </p:cNvSpPr>
            <p:nvPr/>
          </p:nvSpPr>
          <p:spPr bwMode="auto">
            <a:xfrm>
              <a:off x="144" y="3408"/>
              <a:ext cx="1947" cy="529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graphicFrame>
          <p:nvGraphicFramePr>
            <p:cNvPr id="140305" name="Object 2"/>
            <p:cNvGraphicFramePr>
              <a:graphicFrameLocks noChangeAspect="1"/>
            </p:cNvGraphicFramePr>
            <p:nvPr/>
          </p:nvGraphicFramePr>
          <p:xfrm>
            <a:off x="5247" y="2231"/>
            <a:ext cx="192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83" name="Equation" r:id="rId4" imgW="482600" imgH="469900" progId="Equation.3">
                    <p:embed/>
                  </p:oleObj>
                </mc:Choice>
                <mc:Fallback>
                  <p:oleObj name="Equation" r:id="rId4" imgW="482600" imgH="4699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47" y="2231"/>
                          <a:ext cx="192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306" name="Object 3"/>
            <p:cNvGraphicFramePr>
              <a:graphicFrameLocks noChangeAspect="1"/>
            </p:cNvGraphicFramePr>
            <p:nvPr/>
          </p:nvGraphicFramePr>
          <p:xfrm>
            <a:off x="4366" y="2104"/>
            <a:ext cx="136" cy="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84" name="Equation" r:id="rId6" imgW="342900" imgH="266700" progId="Equation.3">
                    <p:embed/>
                  </p:oleObj>
                </mc:Choice>
                <mc:Fallback>
                  <p:oleObj name="Equation" r:id="rId6" imgW="342900" imgH="266700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66" y="2104"/>
                          <a:ext cx="136" cy="1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0307" name="Object 4"/>
            <p:cNvGraphicFramePr>
              <a:graphicFrameLocks noChangeAspect="1"/>
            </p:cNvGraphicFramePr>
            <p:nvPr/>
          </p:nvGraphicFramePr>
          <p:xfrm>
            <a:off x="192" y="3456"/>
            <a:ext cx="1814" cy="4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85" name="Equation" r:id="rId8" imgW="4572000" imgH="1028700" progId="Equation.3">
                    <p:embed/>
                  </p:oleObj>
                </mc:Choice>
                <mc:Fallback>
                  <p:oleObj name="Equation" r:id="rId8" imgW="4572000" imgH="1028700" progId="Equation.3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" y="3456"/>
                          <a:ext cx="1814" cy="4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3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52600"/>
            <a:ext cx="5029200" cy="391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ja-JP" altLang="en-US">
                <a:ea typeface="ＭＳ Ｐゴシック" charset="-128"/>
              </a:rPr>
              <a:t>“</a:t>
            </a:r>
            <a:r>
              <a:rPr lang="en-US" altLang="ja-JP">
                <a:ea typeface="ＭＳ Ｐゴシック" charset="-128"/>
              </a:rPr>
              <a:t>Single</a:t>
            </a:r>
            <a:r>
              <a:rPr lang="ja-JP" altLang="en-US">
                <a:ea typeface="ＭＳ Ｐゴシック" charset="-128"/>
              </a:rPr>
              <a:t>”</a:t>
            </a:r>
            <a:r>
              <a:rPr lang="en-US" altLang="ja-JP">
                <a:ea typeface="ＭＳ Ｐゴシック" charset="-128"/>
              </a:rPr>
              <a:t>-Mode Cavity</a:t>
            </a:r>
            <a:endParaRPr lang="en-US" altLang="en-US">
              <a:ea typeface="ＭＳ Ｐゴシック" charset="-128"/>
            </a:endParaRPr>
          </a:p>
        </p:txBody>
      </p:sp>
      <p:sp>
        <p:nvSpPr>
          <p:cNvPr id="141315" name="Text Box 4"/>
          <p:cNvSpPr txBox="1">
            <a:spLocks noChangeArrowheads="1"/>
          </p:cNvSpPr>
          <p:nvPr/>
        </p:nvSpPr>
        <p:spPr bwMode="auto">
          <a:xfrm>
            <a:off x="3810000" y="5497513"/>
            <a:ext cx="322263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G</a:t>
            </a:r>
          </a:p>
        </p:txBody>
      </p:sp>
      <p:sp>
        <p:nvSpPr>
          <p:cNvPr id="141316" name="Text Box 5"/>
          <p:cNvSpPr txBox="1">
            <a:spLocks noChangeArrowheads="1"/>
          </p:cNvSpPr>
          <p:nvPr/>
        </p:nvSpPr>
        <p:spPr bwMode="auto">
          <a:xfrm>
            <a:off x="5268913" y="5500688"/>
            <a:ext cx="349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1317" name="Text Box 6"/>
          <p:cNvSpPr txBox="1">
            <a:spLocks noChangeArrowheads="1"/>
          </p:cNvSpPr>
          <p:nvPr/>
        </p:nvSpPr>
        <p:spPr bwMode="auto">
          <a:xfrm>
            <a:off x="6646863" y="5500688"/>
            <a:ext cx="3873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41318" name="Text Box 7"/>
          <p:cNvSpPr txBox="1">
            <a:spLocks noChangeArrowheads="1"/>
          </p:cNvSpPr>
          <p:nvPr/>
        </p:nvSpPr>
        <p:spPr bwMode="auto">
          <a:xfrm>
            <a:off x="8153400" y="5497513"/>
            <a:ext cx="322263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  <a:latin typeface="Symbol" charset="2"/>
              </a:rPr>
              <a:t>G</a:t>
            </a:r>
          </a:p>
        </p:txBody>
      </p:sp>
      <p:sp>
        <p:nvSpPr>
          <p:cNvPr id="141319" name="Rectangle 8"/>
          <p:cNvSpPr>
            <a:spLocks noChangeArrowheads="1"/>
          </p:cNvSpPr>
          <p:nvPr/>
        </p:nvSpPr>
        <p:spPr bwMode="auto">
          <a:xfrm>
            <a:off x="5783263" y="6062663"/>
            <a:ext cx="533400" cy="53181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0" name="AutoShape 9"/>
          <p:cNvSpPr>
            <a:spLocks noChangeArrowheads="1"/>
          </p:cNvSpPr>
          <p:nvPr/>
        </p:nvSpPr>
        <p:spPr bwMode="auto">
          <a:xfrm flipH="1">
            <a:off x="6029325" y="6062663"/>
            <a:ext cx="287338" cy="287337"/>
          </a:xfrm>
          <a:prstGeom prst="rtTriangle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1400"/>
          </a:p>
        </p:txBody>
      </p:sp>
      <p:sp>
        <p:nvSpPr>
          <p:cNvPr id="141321" name="Text Box 10"/>
          <p:cNvSpPr txBox="1">
            <a:spLocks noChangeArrowheads="1"/>
          </p:cNvSpPr>
          <p:nvPr/>
        </p:nvSpPr>
        <p:spPr bwMode="auto">
          <a:xfrm>
            <a:off x="5865813" y="6323013"/>
            <a:ext cx="3000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8000"/>
                </a:solidFill>
                <a:latin typeface="Symbol" charset="2"/>
              </a:rPr>
              <a:t>Γ</a:t>
            </a:r>
          </a:p>
        </p:txBody>
      </p:sp>
      <p:sp>
        <p:nvSpPr>
          <p:cNvPr id="141322" name="Text Box 11"/>
          <p:cNvSpPr txBox="1">
            <a:spLocks noChangeArrowheads="1"/>
          </p:cNvSpPr>
          <p:nvPr/>
        </p:nvSpPr>
        <p:spPr bwMode="auto">
          <a:xfrm>
            <a:off x="6307138" y="6270625"/>
            <a:ext cx="3127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8000"/>
                </a:solidFill>
              </a:rPr>
              <a:t>X</a:t>
            </a:r>
          </a:p>
        </p:txBody>
      </p:sp>
      <p:sp>
        <p:nvSpPr>
          <p:cNvPr id="141323" name="Text Box 12"/>
          <p:cNvSpPr txBox="1">
            <a:spLocks noChangeArrowheads="1"/>
          </p:cNvSpPr>
          <p:nvPr/>
        </p:nvSpPr>
        <p:spPr bwMode="auto">
          <a:xfrm>
            <a:off x="6307138" y="5943600"/>
            <a:ext cx="3429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>
                <a:solidFill>
                  <a:srgbClr val="008000"/>
                </a:solidFill>
              </a:rPr>
              <a:t>M</a:t>
            </a:r>
          </a:p>
        </p:txBody>
      </p:sp>
      <p:sp>
        <p:nvSpPr>
          <p:cNvPr id="141324" name="Text Box 14"/>
          <p:cNvSpPr txBox="1">
            <a:spLocks noChangeArrowheads="1"/>
          </p:cNvSpPr>
          <p:nvPr/>
        </p:nvSpPr>
        <p:spPr bwMode="auto">
          <a:xfrm rot="-5400000">
            <a:off x="2610644" y="3496469"/>
            <a:ext cx="15748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frequency (c/a)</a:t>
            </a:r>
          </a:p>
        </p:txBody>
      </p:sp>
      <p:sp>
        <p:nvSpPr>
          <p:cNvPr id="141325" name="Text Box 15"/>
          <p:cNvSpPr txBox="1">
            <a:spLocks noChangeArrowheads="1"/>
          </p:cNvSpPr>
          <p:nvPr/>
        </p:nvSpPr>
        <p:spPr bwMode="auto">
          <a:xfrm>
            <a:off x="4267200" y="1295400"/>
            <a:ext cx="3592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chemeClr val="accent2"/>
                </a:solidFill>
              </a:rPr>
              <a:t>Bulk Crystal Band Diagram</a:t>
            </a:r>
          </a:p>
        </p:txBody>
      </p:sp>
      <p:sp>
        <p:nvSpPr>
          <p:cNvPr id="141326" name="Oval 16"/>
          <p:cNvSpPr>
            <a:spLocks noChangeArrowheads="1"/>
          </p:cNvSpPr>
          <p:nvPr/>
        </p:nvSpPr>
        <p:spPr bwMode="auto">
          <a:xfrm>
            <a:off x="14478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7" name="Oval 17"/>
          <p:cNvSpPr>
            <a:spLocks noChangeArrowheads="1"/>
          </p:cNvSpPr>
          <p:nvPr/>
        </p:nvSpPr>
        <p:spPr bwMode="auto">
          <a:xfrm>
            <a:off x="14478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8" name="Oval 18"/>
          <p:cNvSpPr>
            <a:spLocks noChangeArrowheads="1"/>
          </p:cNvSpPr>
          <p:nvPr/>
        </p:nvSpPr>
        <p:spPr bwMode="auto">
          <a:xfrm>
            <a:off x="17526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29" name="Oval 19"/>
          <p:cNvSpPr>
            <a:spLocks noChangeArrowheads="1"/>
          </p:cNvSpPr>
          <p:nvPr/>
        </p:nvSpPr>
        <p:spPr bwMode="auto">
          <a:xfrm>
            <a:off x="17526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0" name="Oval 20"/>
          <p:cNvSpPr>
            <a:spLocks noChangeArrowheads="1"/>
          </p:cNvSpPr>
          <p:nvPr/>
        </p:nvSpPr>
        <p:spPr bwMode="auto">
          <a:xfrm>
            <a:off x="20574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1" name="Oval 21"/>
          <p:cNvSpPr>
            <a:spLocks noChangeArrowheads="1"/>
          </p:cNvSpPr>
          <p:nvPr/>
        </p:nvSpPr>
        <p:spPr bwMode="auto">
          <a:xfrm>
            <a:off x="20574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2" name="Oval 22"/>
          <p:cNvSpPr>
            <a:spLocks noChangeArrowheads="1"/>
          </p:cNvSpPr>
          <p:nvPr/>
        </p:nvSpPr>
        <p:spPr bwMode="auto">
          <a:xfrm>
            <a:off x="1371600" y="2428875"/>
            <a:ext cx="314325" cy="3143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3" name="Oval 23"/>
          <p:cNvSpPr>
            <a:spLocks noChangeArrowheads="1"/>
          </p:cNvSpPr>
          <p:nvPr/>
        </p:nvSpPr>
        <p:spPr bwMode="auto">
          <a:xfrm>
            <a:off x="17526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4" name="Oval 24"/>
          <p:cNvSpPr>
            <a:spLocks noChangeArrowheads="1"/>
          </p:cNvSpPr>
          <p:nvPr/>
        </p:nvSpPr>
        <p:spPr bwMode="auto">
          <a:xfrm>
            <a:off x="17526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5" name="Oval 25"/>
          <p:cNvSpPr>
            <a:spLocks noChangeArrowheads="1"/>
          </p:cNvSpPr>
          <p:nvPr/>
        </p:nvSpPr>
        <p:spPr bwMode="auto">
          <a:xfrm>
            <a:off x="20574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6" name="Oval 26"/>
          <p:cNvSpPr>
            <a:spLocks noChangeArrowheads="1"/>
          </p:cNvSpPr>
          <p:nvPr/>
        </p:nvSpPr>
        <p:spPr bwMode="auto">
          <a:xfrm>
            <a:off x="20574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7" name="Oval 27"/>
          <p:cNvSpPr>
            <a:spLocks noChangeArrowheads="1"/>
          </p:cNvSpPr>
          <p:nvPr/>
        </p:nvSpPr>
        <p:spPr bwMode="auto">
          <a:xfrm>
            <a:off x="17526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8" name="Oval 28"/>
          <p:cNvSpPr>
            <a:spLocks noChangeArrowheads="1"/>
          </p:cNvSpPr>
          <p:nvPr/>
        </p:nvSpPr>
        <p:spPr bwMode="auto">
          <a:xfrm>
            <a:off x="20574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39" name="Oval 29"/>
          <p:cNvSpPr>
            <a:spLocks noChangeArrowheads="1"/>
          </p:cNvSpPr>
          <p:nvPr/>
        </p:nvSpPr>
        <p:spPr bwMode="auto">
          <a:xfrm>
            <a:off x="11430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0" name="Oval 30"/>
          <p:cNvSpPr>
            <a:spLocks noChangeArrowheads="1"/>
          </p:cNvSpPr>
          <p:nvPr/>
        </p:nvSpPr>
        <p:spPr bwMode="auto">
          <a:xfrm>
            <a:off x="11430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1" name="Oval 31"/>
          <p:cNvSpPr>
            <a:spLocks noChangeArrowheads="1"/>
          </p:cNvSpPr>
          <p:nvPr/>
        </p:nvSpPr>
        <p:spPr bwMode="auto">
          <a:xfrm>
            <a:off x="14478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2" name="Oval 32"/>
          <p:cNvSpPr>
            <a:spLocks noChangeArrowheads="1"/>
          </p:cNvSpPr>
          <p:nvPr/>
        </p:nvSpPr>
        <p:spPr bwMode="auto">
          <a:xfrm>
            <a:off x="14478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3" name="Oval 33"/>
          <p:cNvSpPr>
            <a:spLocks noChangeArrowheads="1"/>
          </p:cNvSpPr>
          <p:nvPr/>
        </p:nvSpPr>
        <p:spPr bwMode="auto">
          <a:xfrm>
            <a:off x="838200" y="28194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4" name="Oval 34"/>
          <p:cNvSpPr>
            <a:spLocks noChangeArrowheads="1"/>
          </p:cNvSpPr>
          <p:nvPr/>
        </p:nvSpPr>
        <p:spPr bwMode="auto">
          <a:xfrm>
            <a:off x="838200" y="31242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5" name="Oval 35"/>
          <p:cNvSpPr>
            <a:spLocks noChangeArrowheads="1"/>
          </p:cNvSpPr>
          <p:nvPr/>
        </p:nvSpPr>
        <p:spPr bwMode="auto">
          <a:xfrm>
            <a:off x="8382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6" name="Oval 36"/>
          <p:cNvSpPr>
            <a:spLocks noChangeArrowheads="1"/>
          </p:cNvSpPr>
          <p:nvPr/>
        </p:nvSpPr>
        <p:spPr bwMode="auto">
          <a:xfrm>
            <a:off x="8382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7" name="Oval 37"/>
          <p:cNvSpPr>
            <a:spLocks noChangeArrowheads="1"/>
          </p:cNvSpPr>
          <p:nvPr/>
        </p:nvSpPr>
        <p:spPr bwMode="auto">
          <a:xfrm>
            <a:off x="1143000" y="22098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8" name="Oval 38"/>
          <p:cNvSpPr>
            <a:spLocks noChangeArrowheads="1"/>
          </p:cNvSpPr>
          <p:nvPr/>
        </p:nvSpPr>
        <p:spPr bwMode="auto">
          <a:xfrm>
            <a:off x="1143000" y="25146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49" name="Oval 39"/>
          <p:cNvSpPr>
            <a:spLocks noChangeArrowheads="1"/>
          </p:cNvSpPr>
          <p:nvPr/>
        </p:nvSpPr>
        <p:spPr bwMode="auto">
          <a:xfrm>
            <a:off x="8382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50" name="Oval 40"/>
          <p:cNvSpPr>
            <a:spLocks noChangeArrowheads="1"/>
          </p:cNvSpPr>
          <p:nvPr/>
        </p:nvSpPr>
        <p:spPr bwMode="auto">
          <a:xfrm>
            <a:off x="1143000" y="1905000"/>
            <a:ext cx="152400" cy="152400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51" name="Oval 41"/>
          <p:cNvSpPr>
            <a:spLocks noChangeArrowheads="1"/>
          </p:cNvSpPr>
          <p:nvPr/>
        </p:nvSpPr>
        <p:spPr bwMode="auto">
          <a:xfrm>
            <a:off x="5373688" y="3362325"/>
            <a:ext cx="74612" cy="74613"/>
          </a:xfrm>
          <a:prstGeom prst="ellipse">
            <a:avLst/>
          </a:prstGeom>
          <a:solidFill>
            <a:srgbClr val="33CC33"/>
          </a:solidFill>
          <a:ln w="9525">
            <a:solidFill>
              <a:srgbClr val="33CC33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sp>
        <p:nvSpPr>
          <p:cNvPr id="141352" name="Line 42"/>
          <p:cNvSpPr>
            <a:spLocks noChangeShapeType="1"/>
          </p:cNvSpPr>
          <p:nvPr/>
        </p:nvSpPr>
        <p:spPr bwMode="auto">
          <a:xfrm flipH="1">
            <a:off x="5410200" y="2882900"/>
            <a:ext cx="1588" cy="4699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1353" name="Text Box 43"/>
          <p:cNvSpPr txBox="1">
            <a:spLocks noChangeArrowheads="1"/>
          </p:cNvSpPr>
          <p:nvPr/>
        </p:nvSpPr>
        <p:spPr bwMode="auto">
          <a:xfrm>
            <a:off x="582613" y="3733800"/>
            <a:ext cx="2144712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en-US" altLang="en-US" sz="2400" i="1"/>
              <a:t>point defect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can </a:t>
            </a:r>
            <a:r>
              <a:rPr lang="en-US" altLang="en-US" sz="2400">
                <a:solidFill>
                  <a:srgbClr val="FF0000"/>
                </a:solidFill>
              </a:rPr>
              <a:t>pull down</a:t>
            </a:r>
            <a:endParaRPr lang="en-US" altLang="en-US" sz="2400"/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/>
              <a:t>a </a:t>
            </a:r>
            <a:r>
              <a:rPr lang="ja-JP" altLang="en-US" sz="2400">
                <a:solidFill>
                  <a:srgbClr val="33CC33"/>
                </a:solidFill>
              </a:rPr>
              <a:t>“</a:t>
            </a:r>
            <a:r>
              <a:rPr lang="en-US" altLang="ja-JP" sz="2400">
                <a:solidFill>
                  <a:srgbClr val="33CC33"/>
                </a:solidFill>
              </a:rPr>
              <a:t>single</a:t>
            </a:r>
            <a:r>
              <a:rPr lang="ja-JP" altLang="en-US" sz="2400">
                <a:solidFill>
                  <a:srgbClr val="33CC33"/>
                </a:solidFill>
              </a:rPr>
              <a:t>”</a:t>
            </a:r>
            <a:r>
              <a:rPr lang="en-US" altLang="ja-JP" sz="2400"/>
              <a:t> mode</a:t>
            </a:r>
            <a:endParaRPr lang="en-US" altLang="en-US" sz="2400"/>
          </a:p>
        </p:txBody>
      </p:sp>
      <p:sp>
        <p:nvSpPr>
          <p:cNvPr id="141354" name="Text Box 44"/>
          <p:cNvSpPr txBox="1">
            <a:spLocks noChangeArrowheads="1"/>
          </p:cNvSpPr>
          <p:nvPr/>
        </p:nvSpPr>
        <p:spPr bwMode="auto">
          <a:xfrm>
            <a:off x="6675438" y="6142038"/>
            <a:ext cx="19589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>
                <a:solidFill>
                  <a:schemeClr val="accent2"/>
                </a:solidFill>
              </a:rPr>
              <a:t>(k not conserved)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115888" y="5105400"/>
            <a:ext cx="6461125" cy="1435100"/>
            <a:chOff x="73" y="3216"/>
            <a:chExt cx="4070" cy="904"/>
          </a:xfrm>
        </p:grpSpPr>
        <p:sp>
          <p:nvSpPr>
            <p:cNvPr id="141356" name="Text Box 46"/>
            <p:cNvSpPr txBox="1">
              <a:spLocks noChangeArrowheads="1"/>
            </p:cNvSpPr>
            <p:nvPr/>
          </p:nvSpPr>
          <p:spPr bwMode="auto">
            <a:xfrm>
              <a:off x="3704" y="3663"/>
              <a:ext cx="1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en-US" sz="1400">
                  <a:solidFill>
                    <a:srgbClr val="008000"/>
                  </a:solidFill>
                </a:rPr>
                <a:t>X</a:t>
              </a:r>
            </a:p>
          </p:txBody>
        </p:sp>
        <p:grpSp>
          <p:nvGrpSpPr>
            <p:cNvPr id="141357" name="Group 47"/>
            <p:cNvGrpSpPr>
              <a:grpSpLocks/>
            </p:cNvGrpSpPr>
            <p:nvPr/>
          </p:nvGrpSpPr>
          <p:grpSpPr bwMode="auto">
            <a:xfrm>
              <a:off x="73" y="3216"/>
              <a:ext cx="4070" cy="904"/>
              <a:chOff x="73" y="3216"/>
              <a:chExt cx="4070" cy="904"/>
            </a:xfrm>
          </p:grpSpPr>
          <p:sp>
            <p:nvSpPr>
              <p:cNvPr id="141358" name="Rectangle 48"/>
              <p:cNvSpPr>
                <a:spLocks noChangeArrowheads="1"/>
              </p:cNvSpPr>
              <p:nvPr/>
            </p:nvSpPr>
            <p:spPr bwMode="auto">
              <a:xfrm>
                <a:off x="73" y="3216"/>
                <a:ext cx="2205" cy="5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…here, </a:t>
                </a:r>
                <a:r>
                  <a:rPr lang="en-US" altLang="en-US" sz="2400">
                    <a:solidFill>
                      <a:srgbClr val="FF0000"/>
                    </a:solidFill>
                  </a:rPr>
                  <a:t>doubly-</a:t>
                </a:r>
                <a:r>
                  <a:rPr lang="en-US" altLang="en-US" sz="2400" i="1">
                    <a:solidFill>
                      <a:srgbClr val="FF0000"/>
                    </a:solidFill>
                  </a:rPr>
                  <a:t>degenerate</a:t>
                </a:r>
                <a:endParaRPr lang="en-US" altLang="en-US" sz="2400">
                  <a:solidFill>
                    <a:srgbClr val="FF0000"/>
                  </a:solidFill>
                </a:endParaRPr>
              </a:p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/>
                  <a:t>(</a:t>
                </a:r>
                <a:r>
                  <a:rPr lang="en-US" altLang="en-US" sz="2400" i="1"/>
                  <a:t>two</a:t>
                </a:r>
                <a:r>
                  <a:rPr lang="en-US" altLang="en-US" sz="2400"/>
                  <a:t> states at </a:t>
                </a:r>
                <a:r>
                  <a:rPr lang="en-US" altLang="en-US" sz="2400" i="1"/>
                  <a:t>same</a:t>
                </a:r>
                <a:r>
                  <a:rPr lang="en-US" altLang="en-US" sz="2400"/>
                  <a:t> </a:t>
                </a:r>
                <a:r>
                  <a:rPr lang="en-US" altLang="en-US" sz="2400">
                    <a:latin typeface="Symbol" charset="2"/>
                  </a:rPr>
                  <a:t>ω</a:t>
                </a:r>
                <a:r>
                  <a:rPr lang="en-US" altLang="en-US" sz="2400"/>
                  <a:t>)</a:t>
                </a:r>
              </a:p>
            </p:txBody>
          </p:sp>
          <p:sp>
            <p:nvSpPr>
              <p:cNvPr id="141359" name="Oval 49"/>
              <p:cNvSpPr>
                <a:spLocks noChangeArrowheads="1"/>
              </p:cNvSpPr>
              <p:nvPr/>
            </p:nvSpPr>
            <p:spPr bwMode="auto">
              <a:xfrm>
                <a:off x="3729" y="3671"/>
                <a:ext cx="144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41360" name="Oval 50"/>
              <p:cNvSpPr>
                <a:spLocks noChangeArrowheads="1"/>
              </p:cNvSpPr>
              <p:nvPr/>
            </p:nvSpPr>
            <p:spPr bwMode="auto">
              <a:xfrm>
                <a:off x="3999" y="3961"/>
                <a:ext cx="144" cy="15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pitchFamily="-1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Arnor:Applications:Word Processing:Microsoft Office 98:Templates:Blank Presentation</Template>
  <TotalTime>219</TotalTime>
  <Words>877</Words>
  <Application>Microsoft Macintosh PowerPoint</Application>
  <PresentationFormat>On-screen Show (4:3)</PresentationFormat>
  <Paragraphs>238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ＭＳ Ｐゴシック</vt:lpstr>
      <vt:lpstr>Helvetica</vt:lpstr>
      <vt:lpstr>Symbol</vt:lpstr>
      <vt:lpstr>Times</vt:lpstr>
      <vt:lpstr>Blank Presentation</vt:lpstr>
      <vt:lpstr>Equation</vt:lpstr>
      <vt:lpstr>2d periodicity, ε=12:1</vt:lpstr>
      <vt:lpstr>2d periodicity, ε=12:1</vt:lpstr>
      <vt:lpstr>2d periodicity, ε=12:1: TM gap, no TE gap</vt:lpstr>
      <vt:lpstr>What a difference a boundary condition makes…</vt:lpstr>
      <vt:lpstr>2d photonic crystal: TE gap, ε=12:1</vt:lpstr>
      <vt:lpstr>Brillouin zones: A better unit cell in k</vt:lpstr>
      <vt:lpstr>An overlapping TE+TM gap</vt:lpstr>
      <vt:lpstr>Single-Mode Cavity</vt:lpstr>
      <vt:lpstr>“Single”-Mode Cavity</vt:lpstr>
      <vt:lpstr>Tunable Cavity Modes</vt:lpstr>
      <vt:lpstr>Tunable Cavity Modes</vt:lpstr>
      <vt:lpstr>Other defects = other C4v irreps</vt:lpstr>
      <vt:lpstr>Intentional “defects” are good</vt:lpstr>
      <vt:lpstr>Projected Band Diagrams</vt:lpstr>
      <vt:lpstr>Air-waveguide Band Diagram</vt:lpstr>
      <vt:lpstr>Projected band diagram: kx conserved</vt:lpstr>
      <vt:lpstr>(Waveguides don’t really need a complete gap)</vt:lpstr>
      <vt:lpstr>Guiding Light in Air!</vt:lpstr>
      <vt:lpstr>Review: Why no scattering?</vt:lpstr>
      <vt:lpstr>Benefits of a complete gap…</vt:lpstr>
      <vt:lpstr>“1d” Waveguides + Cavities = Devices</vt:lpstr>
      <vt:lpstr>Surface states in 2d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Photonic Crystals: A Crash Course in Designer Electromagnetism</dc:title>
  <dc:creator>Microsoft Office User</dc:creator>
  <cp:lastModifiedBy>Microsoft Office User</cp:lastModifiedBy>
  <cp:revision>15</cp:revision>
  <cp:lastPrinted>2014-07-22T20:20:19Z</cp:lastPrinted>
  <dcterms:created xsi:type="dcterms:W3CDTF">2017-05-06T03:26:55Z</dcterms:created>
  <dcterms:modified xsi:type="dcterms:W3CDTF">2020-04-21T15:00:44Z</dcterms:modified>
</cp:coreProperties>
</file>